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notesSlides/notesSlide11.xml" ContentType="application/vnd.openxmlformats-officedocument.presentationml.notesSlide+xml"/>
  <Override PartName="/ppt/tags/tag25.xml" ContentType="application/vnd.openxmlformats-officedocument.presentationml.tags+xml"/>
  <Override PartName="/ppt/notesSlides/notesSlide12.xml" ContentType="application/vnd.openxmlformats-officedocument.presentationml.notesSlide+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notesSlides/notesSlide14.xml" ContentType="application/vnd.openxmlformats-officedocument.presentationml.notesSlide+xml"/>
  <Override PartName="/ppt/tags/tag28.xml" ContentType="application/vnd.openxmlformats-officedocument.presentationml.tags+xml"/>
  <Override PartName="/ppt/notesSlides/notesSlide15.xml" ContentType="application/vnd.openxmlformats-officedocument.presentationml.notesSlide+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notesSlides/notesSlide17.xml" ContentType="application/vnd.openxmlformats-officedocument.presentationml.notesSlide+xml"/>
  <Override PartName="/ppt/tags/tag31.xml" ContentType="application/vnd.openxmlformats-officedocument.presentationml.tags+xml"/>
  <Override PartName="/ppt/notesSlides/notesSlide18.xml" ContentType="application/vnd.openxmlformats-officedocument.presentationml.notesSlide+xml"/>
  <Override PartName="/ppt/tags/tag32.xml" ContentType="application/vnd.openxmlformats-officedocument.presentationml.tags+xml"/>
  <Override PartName="/ppt/notesSlides/notesSlide19.xml" ContentType="application/vnd.openxmlformats-officedocument.presentationml.notesSlide+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tags/tag35.xml" ContentType="application/vnd.openxmlformats-officedocument.presentationml.tags+xml"/>
  <Override PartName="/ppt/notesSlides/notesSlide22.xml" ContentType="application/vnd.openxmlformats-officedocument.presentationml.notesSlide+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notesSlides/notesSlide2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5.xml" ContentType="application/vnd.openxmlformats-officedocument.presentationml.notesSlide+xml"/>
  <Override PartName="/ppt/tags/tag68.xml" ContentType="application/vnd.openxmlformats-officedocument.presentationml.tags+xml"/>
  <Override PartName="/ppt/notesSlides/notesSlide26.xml" ContentType="application/vnd.openxmlformats-officedocument.presentationml.notesSlide+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notesSlides/notesSlide28.xml" ContentType="application/vnd.openxmlformats-officedocument.presentationml.notesSlide+xml"/>
  <Override PartName="/ppt/tags/tag71.xml" ContentType="application/vnd.openxmlformats-officedocument.presentationml.tags+xml"/>
  <Override PartName="/ppt/notesSlides/notesSlide29.xml" ContentType="application/vnd.openxmlformats-officedocument.presentationml.notesSlide+xml"/>
  <Override PartName="/ppt/tags/tag72.xml" ContentType="application/vnd.openxmlformats-officedocument.presentationml.tags+xml"/>
  <Override PartName="/ppt/notesSlides/notesSlide3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1.xml" ContentType="application/vnd.openxmlformats-officedocument.presentationml.notesSlide+xml"/>
  <Override PartName="/ppt/tags/tag107.xml" ContentType="application/vnd.openxmlformats-officedocument.presentationml.tags+xml"/>
  <Override PartName="/ppt/notesSlides/notesSlide3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33.xml" ContentType="application/vnd.openxmlformats-officedocument.presentationml.notesSlide+xml"/>
  <Override PartName="/ppt/tags/tag118.xml" ContentType="application/vnd.openxmlformats-officedocument.presentationml.tags+xml"/>
  <Override PartName="/ppt/notesSlides/notesSlide34.xml" ContentType="application/vnd.openxmlformats-officedocument.presentationml.notesSlide+xml"/>
  <Override PartName="/ppt/tags/tag119.xml" ContentType="application/vnd.openxmlformats-officedocument.presentationml.tags+xml"/>
  <Override PartName="/ppt/notesSlides/notesSlide35.xml" ContentType="application/vnd.openxmlformats-officedocument.presentationml.notesSlide+xml"/>
  <Override PartName="/ppt/tags/tag120.xml" ContentType="application/vnd.openxmlformats-officedocument.presentationml.tags+xml"/>
  <Override PartName="/ppt/notesSlides/notesSlide36.xml" ContentType="application/vnd.openxmlformats-officedocument.presentationml.notesSlide+xml"/>
  <Override PartName="/ppt/tags/tag121.xml" ContentType="application/vnd.openxmlformats-officedocument.presentationml.tags+xml"/>
  <Override PartName="/ppt/notesSlides/notesSlide37.xml" ContentType="application/vnd.openxmlformats-officedocument.presentationml.notesSlide+xml"/>
  <Override PartName="/ppt/tags/tag122.xml" ContentType="application/vnd.openxmlformats-officedocument.presentationml.tags+xml"/>
  <Override PartName="/ppt/notesSlides/notesSlide38.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39.xml" ContentType="application/vnd.openxmlformats-officedocument.presentationml.notesSlide+xml"/>
  <Override PartName="/ppt/tags/tag140.xml" ContentType="application/vnd.openxmlformats-officedocument.presentationml.tags+xml"/>
  <Override PartName="/ppt/notesSlides/notesSlide40.xml" ContentType="application/vnd.openxmlformats-officedocument.presentationml.notesSlide+xml"/>
  <Override PartName="/ppt/tags/tag141.xml" ContentType="application/vnd.openxmlformats-officedocument.presentationml.tags+xml"/>
  <Override PartName="/ppt/notesSlides/notesSlide41.xml" ContentType="application/vnd.openxmlformats-officedocument.presentationml.notesSlide+xml"/>
  <Override PartName="/ppt/tags/tag142.xml" ContentType="application/vnd.openxmlformats-officedocument.presentationml.tags+xml"/>
  <Override PartName="/ppt/notesSlides/notesSlide42.xml" ContentType="application/vnd.openxmlformats-officedocument.presentationml.notesSlide+xml"/>
  <Override PartName="/ppt/tags/tag143.xml" ContentType="application/vnd.openxmlformats-officedocument.presentationml.tags+xml"/>
  <Override PartName="/ppt/notesSlides/notesSlide43.xml" ContentType="application/vnd.openxmlformats-officedocument.presentationml.notesSlide+xml"/>
  <Override PartName="/ppt/tags/tag144.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58" r:id="rId3"/>
    <p:sldMasterId id="2147483660" r:id="rId4"/>
    <p:sldMasterId id="2147483662" r:id="rId5"/>
    <p:sldMasterId id="2147483674" r:id="rId6"/>
    <p:sldMasterId id="2147483678" r:id="rId7"/>
  </p:sldMasterIdLst>
  <p:notesMasterIdLst>
    <p:notesMasterId r:id="rId69"/>
  </p:notesMasterIdLst>
  <p:handoutMasterIdLst>
    <p:handoutMasterId r:id="rId70"/>
  </p:handoutMasterIdLst>
  <p:sldIdLst>
    <p:sldId id="261" r:id="rId8"/>
    <p:sldId id="4717" r:id="rId9"/>
    <p:sldId id="4735" r:id="rId10"/>
    <p:sldId id="4750" r:id="rId11"/>
    <p:sldId id="4736" r:id="rId12"/>
    <p:sldId id="4583" r:id="rId13"/>
    <p:sldId id="4586" r:id="rId14"/>
    <p:sldId id="263" r:id="rId15"/>
    <p:sldId id="4737" r:id="rId16"/>
    <p:sldId id="4738" r:id="rId17"/>
    <p:sldId id="4748" r:id="rId18"/>
    <p:sldId id="4751" r:id="rId19"/>
    <p:sldId id="4739" r:id="rId20"/>
    <p:sldId id="4740" r:id="rId21"/>
    <p:sldId id="4752" r:id="rId22"/>
    <p:sldId id="4741" r:id="rId23"/>
    <p:sldId id="4692" r:id="rId24"/>
    <p:sldId id="4753" r:id="rId25"/>
    <p:sldId id="4742" r:id="rId26"/>
    <p:sldId id="4743" r:id="rId27"/>
    <p:sldId id="4693" r:id="rId28"/>
    <p:sldId id="4694" r:id="rId29"/>
    <p:sldId id="4749" r:id="rId30"/>
    <p:sldId id="4744" r:id="rId31"/>
    <p:sldId id="4695" r:id="rId32"/>
    <p:sldId id="4730" r:id="rId33"/>
    <p:sldId id="4731" r:id="rId34"/>
    <p:sldId id="4587" r:id="rId35"/>
    <p:sldId id="398" r:id="rId36"/>
    <p:sldId id="400" r:id="rId37"/>
    <p:sldId id="4754" r:id="rId38"/>
    <p:sldId id="399" r:id="rId39"/>
    <p:sldId id="401" r:id="rId40"/>
    <p:sldId id="402" r:id="rId41"/>
    <p:sldId id="403" r:id="rId42"/>
    <p:sldId id="405" r:id="rId43"/>
    <p:sldId id="404" r:id="rId44"/>
    <p:sldId id="406" r:id="rId45"/>
    <p:sldId id="4703" r:id="rId46"/>
    <p:sldId id="4704" r:id="rId47"/>
    <p:sldId id="4729" r:id="rId48"/>
    <p:sldId id="4705" r:id="rId49"/>
    <p:sldId id="4732" r:id="rId50"/>
    <p:sldId id="4733" r:id="rId51"/>
    <p:sldId id="4588" r:id="rId52"/>
    <p:sldId id="4708" r:id="rId53"/>
    <p:sldId id="4746" r:id="rId54"/>
    <p:sldId id="4709" r:id="rId55"/>
    <p:sldId id="4710" r:id="rId56"/>
    <p:sldId id="4755" r:id="rId57"/>
    <p:sldId id="4756" r:id="rId58"/>
    <p:sldId id="4757" r:id="rId59"/>
    <p:sldId id="4747" r:id="rId60"/>
    <p:sldId id="4734" r:id="rId61"/>
    <p:sldId id="4656" r:id="rId62"/>
    <p:sldId id="4758" r:id="rId63"/>
    <p:sldId id="4657" r:id="rId64"/>
    <p:sldId id="4759" r:id="rId65"/>
    <p:sldId id="4760" r:id="rId66"/>
    <p:sldId id="4761" r:id="rId67"/>
    <p:sldId id="4585" r:id="rId68"/>
  </p:sldIdLst>
  <p:sldSz cx="12192000" cy="6858000"/>
  <p:notesSz cx="6858000" cy="9144000"/>
  <p:custDataLst>
    <p:tags r:id="rId7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174">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1223"/>
    <a:srgbClr val="AE282F"/>
    <a:srgbClr val="ECCDCF"/>
    <a:srgbClr val="DBA1A4"/>
    <a:srgbClr val="C6686D"/>
    <a:srgbClr val="C86E72"/>
    <a:srgbClr val="CB2F36"/>
    <a:srgbClr val="D6D6D6"/>
    <a:srgbClr val="C6C6CB"/>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31" autoAdjust="0"/>
    <p:restoredTop sz="94660"/>
  </p:normalViewPr>
  <p:slideViewPr>
    <p:cSldViewPr snapToGrid="0" showGuides="1">
      <p:cViewPr varScale="1">
        <p:scale>
          <a:sx n="85" d="100"/>
          <a:sy n="85" d="100"/>
        </p:scale>
        <p:origin x="42" y="210"/>
      </p:cViewPr>
      <p:guideLst>
        <p:guide pos="7174"/>
        <p:guide orient="horz" pos="2160"/>
      </p:guideLst>
    </p:cSldViewPr>
  </p:slideViewPr>
  <p:notesTextViewPr>
    <p:cViewPr>
      <p:scale>
        <a:sx n="1" d="1"/>
        <a:sy n="1" d="1"/>
      </p:scale>
      <p:origin x="0" y="0"/>
    </p:cViewPr>
  </p:notesTextViewPr>
  <p:sorterViewPr>
    <p:cViewPr>
      <p:scale>
        <a:sx n="20" d="100"/>
        <a:sy n="20" d="100"/>
      </p:scale>
      <p:origin x="0" y="0"/>
    </p:cViewPr>
  </p:sorterViewPr>
  <p:notesViewPr>
    <p:cSldViewPr snapToGrid="0">
      <p:cViewPr varScale="1">
        <p:scale>
          <a:sx n="52" d="100"/>
          <a:sy n="52" d="100"/>
        </p:scale>
        <p:origin x="201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166F4C-0773-43AF-A8B5-453225316656}" type="datetimeFigureOut">
              <a:rPr lang="zh-CN" altLang="en-US" smtClean="0"/>
              <a:t>2025/11/3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64E415-1D8E-4A71-9047-1736A67BB3D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E9D6F-7F89-4AED-92D3-64DA3964D882}" type="datetimeFigureOut">
              <a:rPr lang="zh-CN" altLang="en-US" smtClean="0"/>
              <a:t>2025/11/3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55494-7648-45E6-8BAF-45D7BA39012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8094-A505-B473-B61C-B37F5B95EC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F2917A-43B5-BEEA-954B-1B025E30E1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BA17789-4BFF-0DD2-2997-14BB3AFE861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F303A87-41E5-76BF-D5F7-9CC516229FD9}"/>
              </a:ext>
            </a:extLst>
          </p:cNvPr>
          <p:cNvSpPr>
            <a:spLocks noGrp="1"/>
          </p:cNvSpPr>
          <p:nvPr>
            <p:ph type="sldNum" sz="quarter" idx="5"/>
          </p:nvPr>
        </p:nvSpPr>
        <p:spPr/>
        <p:txBody>
          <a:bodyPr/>
          <a:lstStyle/>
          <a:p>
            <a:fld id="{B7155494-7648-45E6-8BAF-45D7BA390127}" type="slidenum">
              <a:rPr lang="zh-CN" altLang="en-US" smtClean="0"/>
              <a:t>11</a:t>
            </a:fld>
            <a:endParaRPr lang="zh-CN" altLang="en-US"/>
          </a:p>
        </p:txBody>
      </p:sp>
    </p:spTree>
    <p:extLst>
      <p:ext uri="{BB962C8B-B14F-4D97-AF65-F5344CB8AC3E}">
        <p14:creationId xmlns:p14="http://schemas.microsoft.com/office/powerpoint/2010/main" val="673688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2EC1E-DB4A-F103-FAFF-39FF23A7B9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CAED6D-EB13-FFEE-EDF8-E3586574812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788237-0512-9B9A-D2CC-F1C3507BF8D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8108D39-453B-577E-5C0B-3DF01E247C73}"/>
              </a:ext>
            </a:extLst>
          </p:cNvPr>
          <p:cNvSpPr>
            <a:spLocks noGrp="1"/>
          </p:cNvSpPr>
          <p:nvPr>
            <p:ph type="sldNum" sz="quarter" idx="5"/>
          </p:nvPr>
        </p:nvSpPr>
        <p:spPr/>
        <p:txBody>
          <a:bodyPr/>
          <a:lstStyle/>
          <a:p>
            <a:fld id="{B7155494-7648-45E6-8BAF-45D7BA390127}" type="slidenum">
              <a:rPr lang="zh-CN" altLang="en-US" smtClean="0"/>
              <a:t>12</a:t>
            </a:fld>
            <a:endParaRPr lang="zh-CN" altLang="en-US"/>
          </a:p>
        </p:txBody>
      </p:sp>
    </p:spTree>
    <p:extLst>
      <p:ext uri="{BB962C8B-B14F-4D97-AF65-F5344CB8AC3E}">
        <p14:creationId xmlns:p14="http://schemas.microsoft.com/office/powerpoint/2010/main" val="128733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13</a:t>
            </a:fld>
            <a:endParaRPr lang="zh-CN" altLang="en-US"/>
          </a:p>
        </p:txBody>
      </p:sp>
    </p:spTree>
    <p:extLst>
      <p:ext uri="{BB962C8B-B14F-4D97-AF65-F5344CB8AC3E}">
        <p14:creationId xmlns:p14="http://schemas.microsoft.com/office/powerpoint/2010/main" val="1540417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14</a:t>
            </a:fld>
            <a:endParaRPr lang="zh-CN" altLang="en-US"/>
          </a:p>
        </p:txBody>
      </p:sp>
    </p:spTree>
    <p:extLst>
      <p:ext uri="{BB962C8B-B14F-4D97-AF65-F5344CB8AC3E}">
        <p14:creationId xmlns:p14="http://schemas.microsoft.com/office/powerpoint/2010/main" val="4146024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E734B-31AB-06A8-9182-01C5F2A8CD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F68D60-9039-EF20-4171-93AC301DBB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B6CB21-3D2D-1AAA-3D8B-36BE468DFDD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439B64C-9BFE-C094-1E1E-B3A55189D1B5}"/>
              </a:ext>
            </a:extLst>
          </p:cNvPr>
          <p:cNvSpPr>
            <a:spLocks noGrp="1"/>
          </p:cNvSpPr>
          <p:nvPr>
            <p:ph type="sldNum" sz="quarter" idx="5"/>
          </p:nvPr>
        </p:nvSpPr>
        <p:spPr/>
        <p:txBody>
          <a:bodyPr/>
          <a:lstStyle/>
          <a:p>
            <a:fld id="{B7155494-7648-45E6-8BAF-45D7BA390127}" type="slidenum">
              <a:rPr lang="zh-CN" altLang="en-US" smtClean="0"/>
              <a:t>15</a:t>
            </a:fld>
            <a:endParaRPr lang="zh-CN" altLang="en-US"/>
          </a:p>
        </p:txBody>
      </p:sp>
    </p:spTree>
    <p:extLst>
      <p:ext uri="{BB962C8B-B14F-4D97-AF65-F5344CB8AC3E}">
        <p14:creationId xmlns:p14="http://schemas.microsoft.com/office/powerpoint/2010/main" val="1057084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16</a:t>
            </a:fld>
            <a:endParaRPr lang="zh-CN" altLang="en-US"/>
          </a:p>
        </p:txBody>
      </p:sp>
    </p:spTree>
    <p:extLst>
      <p:ext uri="{BB962C8B-B14F-4D97-AF65-F5344CB8AC3E}">
        <p14:creationId xmlns:p14="http://schemas.microsoft.com/office/powerpoint/2010/main" val="2534401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17</a:t>
            </a:fld>
            <a:endParaRPr lang="zh-CN" altLang="en-US"/>
          </a:p>
        </p:txBody>
      </p:sp>
    </p:spTree>
    <p:extLst>
      <p:ext uri="{BB962C8B-B14F-4D97-AF65-F5344CB8AC3E}">
        <p14:creationId xmlns:p14="http://schemas.microsoft.com/office/powerpoint/2010/main" val="2261637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E06F4-3DC7-B0C8-71E3-0B59A066EB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6D2E61-80A8-5DFC-FD96-45059E4F2E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9B9A8A-6A43-C728-547B-0D118D061A3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258130C-3F9C-5464-5391-53D298D70976}"/>
              </a:ext>
            </a:extLst>
          </p:cNvPr>
          <p:cNvSpPr>
            <a:spLocks noGrp="1"/>
          </p:cNvSpPr>
          <p:nvPr>
            <p:ph type="sldNum" sz="quarter" idx="5"/>
          </p:nvPr>
        </p:nvSpPr>
        <p:spPr/>
        <p:txBody>
          <a:bodyPr/>
          <a:lstStyle/>
          <a:p>
            <a:fld id="{B7155494-7648-45E6-8BAF-45D7BA390127}" type="slidenum">
              <a:rPr lang="zh-CN" altLang="en-US" smtClean="0"/>
              <a:t>18</a:t>
            </a:fld>
            <a:endParaRPr lang="zh-CN" altLang="en-US"/>
          </a:p>
        </p:txBody>
      </p:sp>
    </p:spTree>
    <p:extLst>
      <p:ext uri="{BB962C8B-B14F-4D97-AF65-F5344CB8AC3E}">
        <p14:creationId xmlns:p14="http://schemas.microsoft.com/office/powerpoint/2010/main" val="30051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19</a:t>
            </a:fld>
            <a:endParaRPr lang="zh-CN" altLang="en-US"/>
          </a:p>
        </p:txBody>
      </p:sp>
    </p:spTree>
    <p:extLst>
      <p:ext uri="{BB962C8B-B14F-4D97-AF65-F5344CB8AC3E}">
        <p14:creationId xmlns:p14="http://schemas.microsoft.com/office/powerpoint/2010/main" val="337514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20</a:t>
            </a:fld>
            <a:endParaRPr lang="zh-CN" altLang="en-US"/>
          </a:p>
        </p:txBody>
      </p:sp>
    </p:spTree>
    <p:extLst>
      <p:ext uri="{BB962C8B-B14F-4D97-AF65-F5344CB8AC3E}">
        <p14:creationId xmlns:p14="http://schemas.microsoft.com/office/powerpoint/2010/main" val="117901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a:t>
            </a:fld>
            <a:endParaRPr lang="zh-CN" altLang="en-US"/>
          </a:p>
        </p:txBody>
      </p:sp>
    </p:spTree>
    <p:extLst>
      <p:ext uri="{BB962C8B-B14F-4D97-AF65-F5344CB8AC3E}">
        <p14:creationId xmlns:p14="http://schemas.microsoft.com/office/powerpoint/2010/main" val="364519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21</a:t>
            </a:fld>
            <a:endParaRPr lang="zh-CN" altLang="en-US"/>
          </a:p>
        </p:txBody>
      </p:sp>
    </p:spTree>
    <p:extLst>
      <p:ext uri="{BB962C8B-B14F-4D97-AF65-F5344CB8AC3E}">
        <p14:creationId xmlns:p14="http://schemas.microsoft.com/office/powerpoint/2010/main" val="1235718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22</a:t>
            </a:fld>
            <a:endParaRPr lang="zh-CN" altLang="en-US"/>
          </a:p>
        </p:txBody>
      </p:sp>
    </p:spTree>
    <p:extLst>
      <p:ext uri="{BB962C8B-B14F-4D97-AF65-F5344CB8AC3E}">
        <p14:creationId xmlns:p14="http://schemas.microsoft.com/office/powerpoint/2010/main" val="2235173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35B95-49FE-CDFB-5593-6E10AB8CB8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3FD28B-64CF-81AF-9B88-8ABD652783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B88464-5F09-7A7E-B6DE-011E4B23DE1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68281B7-A76E-9A2C-92B8-A2AF812111C2}"/>
              </a:ext>
            </a:extLst>
          </p:cNvPr>
          <p:cNvSpPr>
            <a:spLocks noGrp="1"/>
          </p:cNvSpPr>
          <p:nvPr>
            <p:ph type="sldNum" sz="quarter" idx="5"/>
          </p:nvPr>
        </p:nvSpPr>
        <p:spPr/>
        <p:txBody>
          <a:bodyPr/>
          <a:lstStyle/>
          <a:p>
            <a:fld id="{B7155494-7648-45E6-8BAF-45D7BA390127}" type="slidenum">
              <a:rPr lang="zh-CN" altLang="en-US" smtClean="0"/>
              <a:t>23</a:t>
            </a:fld>
            <a:endParaRPr lang="zh-CN" altLang="en-US"/>
          </a:p>
        </p:txBody>
      </p:sp>
    </p:spTree>
    <p:extLst>
      <p:ext uri="{BB962C8B-B14F-4D97-AF65-F5344CB8AC3E}">
        <p14:creationId xmlns:p14="http://schemas.microsoft.com/office/powerpoint/2010/main" val="1401531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24</a:t>
            </a:fld>
            <a:endParaRPr lang="zh-CN" altLang="en-US"/>
          </a:p>
        </p:txBody>
      </p:sp>
    </p:spTree>
    <p:extLst>
      <p:ext uri="{BB962C8B-B14F-4D97-AF65-F5344CB8AC3E}">
        <p14:creationId xmlns:p14="http://schemas.microsoft.com/office/powerpoint/2010/main" val="1143235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25</a:t>
            </a:fld>
            <a:endParaRPr lang="zh-CN" altLang="en-US"/>
          </a:p>
        </p:txBody>
      </p:sp>
    </p:spTree>
    <p:extLst>
      <p:ext uri="{BB962C8B-B14F-4D97-AF65-F5344CB8AC3E}">
        <p14:creationId xmlns:p14="http://schemas.microsoft.com/office/powerpoint/2010/main" val="2316535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DA3B1-732A-2A40-90F3-4571BF27C6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FB4530-D174-0C10-8E03-406063CF81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F39F13-902A-46BF-CE43-B1EC4CE91AA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675CDC7-D4AA-630D-E8B2-4729864ADC8E}"/>
              </a:ext>
            </a:extLst>
          </p:cNvPr>
          <p:cNvSpPr>
            <a:spLocks noGrp="1"/>
          </p:cNvSpPr>
          <p:nvPr>
            <p:ph type="sldNum" sz="quarter" idx="5"/>
          </p:nvPr>
        </p:nvSpPr>
        <p:spPr/>
        <p:txBody>
          <a:bodyPr/>
          <a:lstStyle/>
          <a:p>
            <a:fld id="{B7155494-7648-45E6-8BAF-45D7BA390127}" type="slidenum">
              <a:rPr lang="zh-CN" altLang="en-US" smtClean="0"/>
              <a:t>31</a:t>
            </a:fld>
            <a:endParaRPr lang="zh-CN" altLang="en-US"/>
          </a:p>
        </p:txBody>
      </p:sp>
    </p:spTree>
    <p:extLst>
      <p:ext uri="{BB962C8B-B14F-4D97-AF65-F5344CB8AC3E}">
        <p14:creationId xmlns:p14="http://schemas.microsoft.com/office/powerpoint/2010/main" val="3340703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39</a:t>
            </a:fld>
            <a:endParaRPr lang="zh-CN" altLang="en-US"/>
          </a:p>
        </p:txBody>
      </p:sp>
    </p:spTree>
    <p:extLst>
      <p:ext uri="{BB962C8B-B14F-4D97-AF65-F5344CB8AC3E}">
        <p14:creationId xmlns:p14="http://schemas.microsoft.com/office/powerpoint/2010/main" val="3164559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40</a:t>
            </a:fld>
            <a:endParaRPr lang="zh-CN" altLang="en-US"/>
          </a:p>
        </p:txBody>
      </p:sp>
    </p:spTree>
    <p:extLst>
      <p:ext uri="{BB962C8B-B14F-4D97-AF65-F5344CB8AC3E}">
        <p14:creationId xmlns:p14="http://schemas.microsoft.com/office/powerpoint/2010/main" val="3911115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41</a:t>
            </a:fld>
            <a:endParaRPr lang="zh-CN" altLang="en-US"/>
          </a:p>
        </p:txBody>
      </p:sp>
    </p:spTree>
    <p:extLst>
      <p:ext uri="{BB962C8B-B14F-4D97-AF65-F5344CB8AC3E}">
        <p14:creationId xmlns:p14="http://schemas.microsoft.com/office/powerpoint/2010/main" val="1821993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CE9B9-1B7F-07A9-199B-64BDCE539C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A36609-B72B-0F50-173C-F6804A7AE5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E36B2C-ADF0-FB81-CB59-AC64EBE99A4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F92D253-A609-BDCD-248B-5300E57E5A2C}"/>
              </a:ext>
            </a:extLst>
          </p:cNvPr>
          <p:cNvSpPr>
            <a:spLocks noGrp="1"/>
          </p:cNvSpPr>
          <p:nvPr>
            <p:ph type="sldNum" sz="quarter" idx="5"/>
          </p:nvPr>
        </p:nvSpPr>
        <p:spPr/>
        <p:txBody>
          <a:bodyPr/>
          <a:lstStyle/>
          <a:p>
            <a:fld id="{B7155494-7648-45E6-8BAF-45D7BA390127}" type="slidenum">
              <a:rPr lang="zh-CN" altLang="en-US" smtClean="0"/>
              <a:t>4</a:t>
            </a:fld>
            <a:endParaRPr lang="zh-CN" altLang="en-US"/>
          </a:p>
        </p:txBody>
      </p:sp>
    </p:spTree>
    <p:extLst>
      <p:ext uri="{BB962C8B-B14F-4D97-AF65-F5344CB8AC3E}">
        <p14:creationId xmlns:p14="http://schemas.microsoft.com/office/powerpoint/2010/main" val="1056064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42</a:t>
            </a:fld>
            <a:endParaRPr lang="zh-CN" altLang="en-US"/>
          </a:p>
        </p:txBody>
      </p:sp>
    </p:spTree>
    <p:extLst>
      <p:ext uri="{BB962C8B-B14F-4D97-AF65-F5344CB8AC3E}">
        <p14:creationId xmlns:p14="http://schemas.microsoft.com/office/powerpoint/2010/main" val="1354643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46</a:t>
            </a:fld>
            <a:endParaRPr lang="zh-CN" altLang="en-US"/>
          </a:p>
        </p:txBody>
      </p:sp>
    </p:spTree>
    <p:extLst>
      <p:ext uri="{BB962C8B-B14F-4D97-AF65-F5344CB8AC3E}">
        <p14:creationId xmlns:p14="http://schemas.microsoft.com/office/powerpoint/2010/main" val="2153028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48</a:t>
            </a:fld>
            <a:endParaRPr lang="zh-CN" altLang="en-US"/>
          </a:p>
        </p:txBody>
      </p:sp>
    </p:spTree>
    <p:extLst>
      <p:ext uri="{BB962C8B-B14F-4D97-AF65-F5344CB8AC3E}">
        <p14:creationId xmlns:p14="http://schemas.microsoft.com/office/powerpoint/2010/main" val="2369779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49</a:t>
            </a:fld>
            <a:endParaRPr lang="zh-CN" altLang="en-US"/>
          </a:p>
        </p:txBody>
      </p:sp>
    </p:spTree>
    <p:extLst>
      <p:ext uri="{BB962C8B-B14F-4D97-AF65-F5344CB8AC3E}">
        <p14:creationId xmlns:p14="http://schemas.microsoft.com/office/powerpoint/2010/main" val="2889586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ADBA9-02F9-D1EA-2071-D1232BB65F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EE422F-A30D-028F-2A1C-C6D03CA9CE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90CA58-2DF1-6187-0C01-A6DF262AB4A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5AF0119-AA9D-747E-4AB6-794A6610ACC4}"/>
              </a:ext>
            </a:extLst>
          </p:cNvPr>
          <p:cNvSpPr>
            <a:spLocks noGrp="1"/>
          </p:cNvSpPr>
          <p:nvPr>
            <p:ph type="sldNum" sz="quarter" idx="5"/>
          </p:nvPr>
        </p:nvSpPr>
        <p:spPr/>
        <p:txBody>
          <a:bodyPr/>
          <a:lstStyle/>
          <a:p>
            <a:fld id="{B7155494-7648-45E6-8BAF-45D7BA390127}" type="slidenum">
              <a:rPr lang="zh-CN" altLang="en-US" smtClean="0"/>
              <a:t>50</a:t>
            </a:fld>
            <a:endParaRPr lang="zh-CN" altLang="en-US"/>
          </a:p>
        </p:txBody>
      </p:sp>
    </p:spTree>
    <p:extLst>
      <p:ext uri="{BB962C8B-B14F-4D97-AF65-F5344CB8AC3E}">
        <p14:creationId xmlns:p14="http://schemas.microsoft.com/office/powerpoint/2010/main" val="1654357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E63DA-78B5-4772-5162-6F1382B52C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BB7CFA-56FD-839F-2470-CDFC62C07D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1DC5A4-8F6E-9E24-84F1-0AC576F8432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04C3EEA-2FA7-16CB-9DAD-65627D9F7FC4}"/>
              </a:ext>
            </a:extLst>
          </p:cNvPr>
          <p:cNvSpPr>
            <a:spLocks noGrp="1"/>
          </p:cNvSpPr>
          <p:nvPr>
            <p:ph type="sldNum" sz="quarter" idx="5"/>
          </p:nvPr>
        </p:nvSpPr>
        <p:spPr/>
        <p:txBody>
          <a:bodyPr/>
          <a:lstStyle/>
          <a:p>
            <a:fld id="{B7155494-7648-45E6-8BAF-45D7BA390127}" type="slidenum">
              <a:rPr lang="zh-CN" altLang="en-US" smtClean="0"/>
              <a:t>51</a:t>
            </a:fld>
            <a:endParaRPr lang="zh-CN" altLang="en-US"/>
          </a:p>
        </p:txBody>
      </p:sp>
    </p:spTree>
    <p:extLst>
      <p:ext uri="{BB962C8B-B14F-4D97-AF65-F5344CB8AC3E}">
        <p14:creationId xmlns:p14="http://schemas.microsoft.com/office/powerpoint/2010/main" val="2366861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F038C-9D71-34DD-E526-02558C423A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3A9FE9-3BB4-D358-34A6-4CC47C2DD6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752351-D823-C89B-4683-9E2D7A6D0BE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EC274EF-7CD4-09F6-A9F8-EBFF5BFCF10C}"/>
              </a:ext>
            </a:extLst>
          </p:cNvPr>
          <p:cNvSpPr>
            <a:spLocks noGrp="1"/>
          </p:cNvSpPr>
          <p:nvPr>
            <p:ph type="sldNum" sz="quarter" idx="5"/>
          </p:nvPr>
        </p:nvSpPr>
        <p:spPr/>
        <p:txBody>
          <a:bodyPr/>
          <a:lstStyle/>
          <a:p>
            <a:fld id="{B7155494-7648-45E6-8BAF-45D7BA390127}" type="slidenum">
              <a:rPr lang="zh-CN" altLang="en-US" smtClean="0"/>
              <a:t>52</a:t>
            </a:fld>
            <a:endParaRPr lang="zh-CN" altLang="en-US"/>
          </a:p>
        </p:txBody>
      </p:sp>
    </p:spTree>
    <p:extLst>
      <p:ext uri="{BB962C8B-B14F-4D97-AF65-F5344CB8AC3E}">
        <p14:creationId xmlns:p14="http://schemas.microsoft.com/office/powerpoint/2010/main" val="1698832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53</a:t>
            </a:fld>
            <a:endParaRPr lang="zh-CN" altLang="en-US"/>
          </a:p>
        </p:txBody>
      </p:sp>
    </p:spTree>
    <p:extLst>
      <p:ext uri="{BB962C8B-B14F-4D97-AF65-F5344CB8AC3E}">
        <p14:creationId xmlns:p14="http://schemas.microsoft.com/office/powerpoint/2010/main" val="2568335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55</a:t>
            </a:fld>
            <a:endParaRPr lang="zh-CN" altLang="en-US"/>
          </a:p>
        </p:txBody>
      </p:sp>
    </p:spTree>
    <p:extLst>
      <p:ext uri="{BB962C8B-B14F-4D97-AF65-F5344CB8AC3E}">
        <p14:creationId xmlns:p14="http://schemas.microsoft.com/office/powerpoint/2010/main" val="31136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a:t>
            </a:fld>
            <a:endParaRPr lang="zh-CN" altLang="en-US"/>
          </a:p>
        </p:txBody>
      </p:sp>
    </p:spTree>
    <p:extLst>
      <p:ext uri="{BB962C8B-B14F-4D97-AF65-F5344CB8AC3E}">
        <p14:creationId xmlns:p14="http://schemas.microsoft.com/office/powerpoint/2010/main" val="4200405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03684-B345-2C12-2D61-10F18B3E94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B42766-2B47-96C6-E038-27D7C7A7BC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29022E-F056-FFA7-8B81-057CCAC193C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D24B1FC-F13C-0DF4-009E-92B3E14220E9}"/>
              </a:ext>
            </a:extLst>
          </p:cNvPr>
          <p:cNvSpPr>
            <a:spLocks noGrp="1"/>
          </p:cNvSpPr>
          <p:nvPr>
            <p:ph type="sldNum" sz="quarter" idx="5"/>
          </p:nvPr>
        </p:nvSpPr>
        <p:spPr/>
        <p:txBody>
          <a:bodyPr/>
          <a:lstStyle/>
          <a:p>
            <a:fld id="{B7155494-7648-45E6-8BAF-45D7BA390127}" type="slidenum">
              <a:rPr lang="zh-CN" altLang="en-US" smtClean="0"/>
              <a:t>56</a:t>
            </a:fld>
            <a:endParaRPr lang="zh-CN" altLang="en-US"/>
          </a:p>
        </p:txBody>
      </p:sp>
    </p:spTree>
    <p:extLst>
      <p:ext uri="{BB962C8B-B14F-4D97-AF65-F5344CB8AC3E}">
        <p14:creationId xmlns:p14="http://schemas.microsoft.com/office/powerpoint/2010/main" val="2080948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57</a:t>
            </a:fld>
            <a:endParaRPr lang="zh-CN" altLang="en-US"/>
          </a:p>
        </p:txBody>
      </p:sp>
    </p:spTree>
    <p:extLst>
      <p:ext uri="{BB962C8B-B14F-4D97-AF65-F5344CB8AC3E}">
        <p14:creationId xmlns:p14="http://schemas.microsoft.com/office/powerpoint/2010/main" val="1560524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BFCB4-E8C9-DE56-4053-628BAAB160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068A69-C33E-768C-6BC2-154650C681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D85068-2DC4-1416-B504-66D35B9CEC1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785C7AC-8BA6-48FF-0D33-9530EA46C234}"/>
              </a:ext>
            </a:extLst>
          </p:cNvPr>
          <p:cNvSpPr>
            <a:spLocks noGrp="1"/>
          </p:cNvSpPr>
          <p:nvPr>
            <p:ph type="sldNum" sz="quarter" idx="5"/>
          </p:nvPr>
        </p:nvSpPr>
        <p:spPr/>
        <p:txBody>
          <a:bodyPr/>
          <a:lstStyle/>
          <a:p>
            <a:fld id="{B7155494-7648-45E6-8BAF-45D7BA390127}" type="slidenum">
              <a:rPr lang="zh-CN" altLang="en-US" smtClean="0"/>
              <a:t>58</a:t>
            </a:fld>
            <a:endParaRPr lang="zh-CN" altLang="en-US"/>
          </a:p>
        </p:txBody>
      </p:sp>
    </p:spTree>
    <p:extLst>
      <p:ext uri="{BB962C8B-B14F-4D97-AF65-F5344CB8AC3E}">
        <p14:creationId xmlns:p14="http://schemas.microsoft.com/office/powerpoint/2010/main" val="1126869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25F2E-3204-0E60-222B-55F612E00B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04AC29-B9F6-A9F7-3A9C-427322D133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2E9487-37E1-7457-AEB3-43C2AAFF28F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56CBA7C-112B-E4E6-1376-4BF0CF4614B4}"/>
              </a:ext>
            </a:extLst>
          </p:cNvPr>
          <p:cNvSpPr>
            <a:spLocks noGrp="1"/>
          </p:cNvSpPr>
          <p:nvPr>
            <p:ph type="sldNum" sz="quarter" idx="5"/>
          </p:nvPr>
        </p:nvSpPr>
        <p:spPr/>
        <p:txBody>
          <a:bodyPr/>
          <a:lstStyle/>
          <a:p>
            <a:fld id="{B7155494-7648-45E6-8BAF-45D7BA390127}" type="slidenum">
              <a:rPr lang="zh-CN" altLang="en-US" smtClean="0"/>
              <a:t>59</a:t>
            </a:fld>
            <a:endParaRPr lang="zh-CN" altLang="en-US"/>
          </a:p>
        </p:txBody>
      </p:sp>
    </p:spTree>
    <p:extLst>
      <p:ext uri="{BB962C8B-B14F-4D97-AF65-F5344CB8AC3E}">
        <p14:creationId xmlns:p14="http://schemas.microsoft.com/office/powerpoint/2010/main" val="2574226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E86D6-B146-61E9-EDA4-0F559CDE2D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33F8-C2CB-6AFE-13E2-2309BBC556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C31980-E5E8-2ECE-076F-C0E8A99C123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EC5507F-4044-40DA-9670-D615649359E5}"/>
              </a:ext>
            </a:extLst>
          </p:cNvPr>
          <p:cNvSpPr>
            <a:spLocks noGrp="1"/>
          </p:cNvSpPr>
          <p:nvPr>
            <p:ph type="sldNum" sz="quarter" idx="5"/>
          </p:nvPr>
        </p:nvSpPr>
        <p:spPr/>
        <p:txBody>
          <a:bodyPr/>
          <a:lstStyle/>
          <a:p>
            <a:fld id="{B7155494-7648-45E6-8BAF-45D7BA390127}" type="slidenum">
              <a:rPr lang="zh-CN" altLang="en-US" smtClean="0"/>
              <a:t>60</a:t>
            </a:fld>
            <a:endParaRPr lang="zh-CN" altLang="en-US"/>
          </a:p>
        </p:txBody>
      </p:sp>
    </p:spTree>
    <p:extLst>
      <p:ext uri="{BB962C8B-B14F-4D97-AF65-F5344CB8AC3E}">
        <p14:creationId xmlns:p14="http://schemas.microsoft.com/office/powerpoint/2010/main" val="1654175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9</a:t>
            </a:fld>
            <a:endParaRPr lang="zh-CN" altLang="en-US"/>
          </a:p>
        </p:txBody>
      </p:sp>
    </p:spTree>
    <p:extLst>
      <p:ext uri="{BB962C8B-B14F-4D97-AF65-F5344CB8AC3E}">
        <p14:creationId xmlns:p14="http://schemas.microsoft.com/office/powerpoint/2010/main" val="3541894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10</a:t>
            </a:fld>
            <a:endParaRPr lang="zh-CN" altLang="en-US"/>
          </a:p>
        </p:txBody>
      </p:sp>
    </p:spTree>
    <p:extLst>
      <p:ext uri="{BB962C8B-B14F-4D97-AF65-F5344CB8AC3E}">
        <p14:creationId xmlns:p14="http://schemas.microsoft.com/office/powerpoint/2010/main" val="3219297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图片占位符 2"/>
          <p:cNvSpPr>
            <a:spLocks noGrp="1"/>
          </p:cNvSpPr>
          <p:nvPr>
            <p:ph type="pic" sz="quarter" idx="12"/>
          </p:nvPr>
        </p:nvSpPr>
        <p:spPr>
          <a:xfrm>
            <a:off x="812800" y="1296273"/>
            <a:ext cx="3787775" cy="2132727"/>
          </a:xfrm>
          <a:prstGeom prst="rect">
            <a:avLst/>
          </a:prstGeom>
          <a:ln w="25400">
            <a:noFill/>
          </a:ln>
        </p:spPr>
        <p:txBody>
          <a:bodyPr/>
          <a:lstStyle/>
          <a:p>
            <a:endParaRPr lang="zh-CN" altLang="en-US"/>
          </a:p>
        </p:txBody>
      </p:sp>
      <p:sp>
        <p:nvSpPr>
          <p:cNvPr id="9" name="图片占位符 2"/>
          <p:cNvSpPr>
            <a:spLocks noGrp="1"/>
          </p:cNvSpPr>
          <p:nvPr>
            <p:ph type="pic" sz="quarter" idx="13"/>
          </p:nvPr>
        </p:nvSpPr>
        <p:spPr>
          <a:xfrm>
            <a:off x="7578724" y="3628249"/>
            <a:ext cx="3787775" cy="2132727"/>
          </a:xfrm>
          <a:prstGeom prst="rect">
            <a:avLst/>
          </a:prstGeom>
          <a:ln w="25400">
            <a:noFill/>
          </a:ln>
        </p:spPr>
        <p:txBody>
          <a:bodyPr/>
          <a:lstStyle/>
          <a:p>
            <a:endParaRPr lang="zh-CN" altLang="en-US"/>
          </a:p>
        </p:txBody>
      </p:sp>
      <p:sp>
        <p:nvSpPr>
          <p:cNvPr id="16"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17" name="任意多边形: 形状 16"/>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5"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6" name="任意多边形: 形状 5"/>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图片占位符 9"/>
          <p:cNvSpPr>
            <a:spLocks noGrp="1"/>
          </p:cNvSpPr>
          <p:nvPr>
            <p:ph type="pic" sz="quarter" idx="12"/>
          </p:nvPr>
        </p:nvSpPr>
        <p:spPr>
          <a:xfrm rot="21360000">
            <a:off x="573528" y="1951974"/>
            <a:ext cx="4388400" cy="2692800"/>
          </a:xfrm>
          <a:prstGeom prst="rect">
            <a:avLst/>
          </a:prstGeom>
          <a:scene3d>
            <a:camera prst="perspectiveFront" fov="3000000">
              <a:rot lat="20460000" lon="18546000" rev="312000"/>
            </a:camera>
            <a:lightRig rig="threePt" dir="t"/>
          </a:scene3d>
        </p:spPr>
        <p:txBody>
          <a:body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图片占位符 2"/>
          <p:cNvSpPr>
            <a:spLocks noGrp="1"/>
          </p:cNvSpPr>
          <p:nvPr>
            <p:ph type="pic" sz="quarter" idx="12"/>
          </p:nvPr>
        </p:nvSpPr>
        <p:spPr>
          <a:xfrm>
            <a:off x="812800" y="1296273"/>
            <a:ext cx="3787775" cy="2132727"/>
          </a:xfrm>
          <a:prstGeom prst="rect">
            <a:avLst/>
          </a:prstGeom>
          <a:ln w="25400">
            <a:noFill/>
          </a:ln>
        </p:spPr>
        <p:txBody>
          <a:bodyPr/>
          <a:lstStyle/>
          <a:p>
            <a:endParaRPr lang="zh-CN" altLang="en-US"/>
          </a:p>
        </p:txBody>
      </p:sp>
      <p:sp>
        <p:nvSpPr>
          <p:cNvPr id="9" name="图片占位符 2"/>
          <p:cNvSpPr>
            <a:spLocks noGrp="1"/>
          </p:cNvSpPr>
          <p:nvPr>
            <p:ph type="pic" sz="quarter" idx="13"/>
          </p:nvPr>
        </p:nvSpPr>
        <p:spPr>
          <a:xfrm>
            <a:off x="7578724" y="3628249"/>
            <a:ext cx="3787775" cy="2132727"/>
          </a:xfrm>
          <a:prstGeom prst="rect">
            <a:avLst/>
          </a:prstGeom>
          <a:ln w="25400">
            <a:noFill/>
          </a:ln>
        </p:spPr>
        <p:txBody>
          <a:bodyPr/>
          <a:lstStyle/>
          <a:p>
            <a:endParaRPr lang="zh-CN" altLang="en-US"/>
          </a:p>
        </p:txBody>
      </p:sp>
      <p:sp>
        <p:nvSpPr>
          <p:cNvPr id="16"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17" name="任意多边形: 形状 16"/>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Tree>
    <p:extLst>
      <p:ext uri="{BB962C8B-B14F-4D97-AF65-F5344CB8AC3E}">
        <p14:creationId xmlns:p14="http://schemas.microsoft.com/office/powerpoint/2010/main" val="3490297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2"/>
          </p:nvPr>
        </p:nvSpPr>
        <p:spPr>
          <a:xfrm>
            <a:off x="812800" y="2271551"/>
            <a:ext cx="3178175" cy="2100424"/>
          </a:xfrm>
          <a:prstGeom prst="rect">
            <a:avLst/>
          </a:prstGeom>
        </p:spPr>
        <p:txBody>
          <a:bodyPr/>
          <a:lstStyle/>
          <a:p>
            <a:endParaRPr lang="zh-CN" altLang="en-US"/>
          </a:p>
        </p:txBody>
      </p:sp>
      <p:sp>
        <p:nvSpPr>
          <p:cNvPr id="11" name="图片占位符 9"/>
          <p:cNvSpPr>
            <a:spLocks noGrp="1"/>
          </p:cNvSpPr>
          <p:nvPr>
            <p:ph type="pic" sz="quarter" idx="13"/>
          </p:nvPr>
        </p:nvSpPr>
        <p:spPr>
          <a:xfrm>
            <a:off x="4506913" y="2271551"/>
            <a:ext cx="3178175" cy="2100424"/>
          </a:xfrm>
          <a:prstGeom prst="rect">
            <a:avLst/>
          </a:prstGeom>
        </p:spPr>
        <p:txBody>
          <a:bodyPr/>
          <a:lstStyle/>
          <a:p>
            <a:endParaRPr lang="zh-CN" altLang="en-US"/>
          </a:p>
        </p:txBody>
      </p:sp>
      <p:sp>
        <p:nvSpPr>
          <p:cNvPr id="12" name="图片占位符 9"/>
          <p:cNvSpPr>
            <a:spLocks noGrp="1"/>
          </p:cNvSpPr>
          <p:nvPr>
            <p:ph type="pic" sz="quarter" idx="14"/>
          </p:nvPr>
        </p:nvSpPr>
        <p:spPr>
          <a:xfrm>
            <a:off x="8201026" y="2271551"/>
            <a:ext cx="3178175" cy="2100424"/>
          </a:xfrm>
          <a:prstGeom prst="rect">
            <a:avLst/>
          </a:prstGeom>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图片占位符 5"/>
          <p:cNvSpPr>
            <a:spLocks noGrp="1"/>
          </p:cNvSpPr>
          <p:nvPr>
            <p:ph type="pic" sz="quarter" idx="12"/>
          </p:nvPr>
        </p:nvSpPr>
        <p:spPr>
          <a:xfrm>
            <a:off x="1001713" y="1584277"/>
            <a:ext cx="4978400" cy="3975147"/>
          </a:xfrm>
          <a:prstGeom prst="rect">
            <a:avLst/>
          </a:prstGeom>
          <a:ln w="25400">
            <a:noFill/>
          </a:ln>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2"/>
          </p:nvPr>
        </p:nvSpPr>
        <p:spPr>
          <a:xfrm>
            <a:off x="812800" y="1408113"/>
            <a:ext cx="10553700" cy="1916112"/>
          </a:xfrm>
          <a:prstGeom prst="rect">
            <a:avLst/>
          </a:prstGeom>
          <a:ln w="25400">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2" name="图片占位符 11"/>
          <p:cNvSpPr>
            <a:spLocks noGrp="1"/>
          </p:cNvSpPr>
          <p:nvPr>
            <p:ph type="pic" sz="quarter" idx="12"/>
          </p:nvPr>
        </p:nvSpPr>
        <p:spPr>
          <a:xfrm>
            <a:off x="812800" y="1503363"/>
            <a:ext cx="3536950" cy="4638675"/>
          </a:xfrm>
          <a:prstGeom prst="rect">
            <a:avLst/>
          </a:prstGeom>
          <a:ln>
            <a:noFill/>
          </a:ln>
        </p:spPr>
        <p:txBody>
          <a:bodyPr/>
          <a:lstStyle/>
          <a:p>
            <a:endParaRPr lang="zh-CN" altLang="en-US"/>
          </a:p>
        </p:txBody>
      </p:sp>
      <p:sp>
        <p:nvSpPr>
          <p:cNvPr id="13" name="图片占位符 11"/>
          <p:cNvSpPr>
            <a:spLocks noGrp="1"/>
          </p:cNvSpPr>
          <p:nvPr>
            <p:ph type="pic" sz="quarter" idx="13"/>
          </p:nvPr>
        </p:nvSpPr>
        <p:spPr>
          <a:xfrm>
            <a:off x="4646751" y="1496835"/>
            <a:ext cx="3187702" cy="2199291"/>
          </a:xfrm>
          <a:prstGeom prst="rect">
            <a:avLst/>
          </a:prstGeom>
          <a:ln>
            <a:noFill/>
          </a:ln>
        </p:spPr>
        <p:txBody>
          <a:bodyPr/>
          <a:lstStyle/>
          <a:p>
            <a:endParaRPr lang="zh-CN" altLang="en-US"/>
          </a:p>
        </p:txBody>
      </p:sp>
      <p:sp>
        <p:nvSpPr>
          <p:cNvPr id="14" name="图片占位符 11"/>
          <p:cNvSpPr>
            <a:spLocks noGrp="1"/>
          </p:cNvSpPr>
          <p:nvPr>
            <p:ph type="pic" sz="quarter" idx="14"/>
          </p:nvPr>
        </p:nvSpPr>
        <p:spPr>
          <a:xfrm>
            <a:off x="8131454" y="1503890"/>
            <a:ext cx="3187702" cy="2199291"/>
          </a:xfrm>
          <a:prstGeom prst="rect">
            <a:avLst/>
          </a:prstGeom>
          <a:ln>
            <a:noFill/>
          </a:ln>
        </p:spPr>
        <p:txBody>
          <a:bodyPr/>
          <a:lstStyle/>
          <a:p>
            <a:endParaRPr lang="zh-CN" altLang="en-US"/>
          </a:p>
        </p:txBody>
      </p:sp>
      <p:sp>
        <p:nvSpPr>
          <p:cNvPr id="15" name="图片占位符 11"/>
          <p:cNvSpPr>
            <a:spLocks noGrp="1"/>
          </p:cNvSpPr>
          <p:nvPr>
            <p:ph type="pic" sz="quarter" idx="15"/>
          </p:nvPr>
        </p:nvSpPr>
        <p:spPr>
          <a:xfrm>
            <a:off x="4646751" y="3958419"/>
            <a:ext cx="3187702" cy="2199291"/>
          </a:xfrm>
          <a:prstGeom prst="rect">
            <a:avLst/>
          </a:prstGeom>
          <a:ln>
            <a:noFill/>
          </a:ln>
        </p:spPr>
        <p:txBody>
          <a:bodyPr/>
          <a:lstStyle/>
          <a:p>
            <a:endParaRPr lang="zh-CN" altLang="en-US"/>
          </a:p>
        </p:txBody>
      </p:sp>
      <p:sp>
        <p:nvSpPr>
          <p:cNvPr id="16" name="图片占位符 11"/>
          <p:cNvSpPr>
            <a:spLocks noGrp="1"/>
          </p:cNvSpPr>
          <p:nvPr>
            <p:ph type="pic" sz="quarter" idx="16"/>
          </p:nvPr>
        </p:nvSpPr>
        <p:spPr>
          <a:xfrm>
            <a:off x="8131454" y="3965474"/>
            <a:ext cx="3187702" cy="2199291"/>
          </a:xfrm>
          <a:prstGeom prst="rect">
            <a:avLst/>
          </a:prstGeom>
          <a:ln>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34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5.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10">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20570" y="373615"/>
            <a:ext cx="653016" cy="384228"/>
            <a:chOff x="-10285" y="301572"/>
            <a:chExt cx="653016" cy="384228"/>
          </a:xfrm>
          <a:solidFill>
            <a:schemeClr val="accent1"/>
          </a:solidFill>
        </p:grpSpPr>
        <p:sp>
          <p:nvSpPr>
            <p:cNvPr id="17" name="矩形 16"/>
            <p:cNvSpPr/>
            <p:nvPr/>
          </p:nvSpPr>
          <p:spPr>
            <a:xfrm>
              <a:off x="-10285" y="301572"/>
              <a:ext cx="453428"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522482" y="301572"/>
              <a:ext cx="120249"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81"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3">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组合 7"/>
          <p:cNvGrpSpPr/>
          <p:nvPr userDrawn="1"/>
        </p:nvGrpSpPr>
        <p:grpSpPr>
          <a:xfrm>
            <a:off x="0" y="-4762"/>
            <a:ext cx="1817444" cy="6862762"/>
            <a:chOff x="0" y="-4762"/>
            <a:chExt cx="1817444" cy="6862762"/>
          </a:xfrm>
        </p:grpSpPr>
        <p:sp>
          <p:nvSpPr>
            <p:cNvPr id="9" name="矩形 8"/>
            <p:cNvSpPr/>
            <p:nvPr/>
          </p:nvSpPr>
          <p:spPr>
            <a:xfrm>
              <a:off x="1" y="-4762"/>
              <a:ext cx="1817443" cy="6862762"/>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630" y="216338"/>
              <a:ext cx="516185" cy="515742"/>
            </a:xfrm>
            <a:prstGeom prst="rect">
              <a:avLst/>
            </a:prstGeom>
          </p:spPr>
        </p:pic>
        <p:pic>
          <p:nvPicPr>
            <p:cNvPr id="11" name="图片 1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32208" y="746368"/>
              <a:ext cx="1553028" cy="280408"/>
            </a:xfrm>
            <a:prstGeom prst="rect">
              <a:avLst/>
            </a:prstGeom>
          </p:spPr>
        </p:pic>
        <p:pic>
          <p:nvPicPr>
            <p:cNvPr id="12" name="图片 11"/>
            <p:cNvPicPr>
              <a:picLocks noChangeAspect="1"/>
            </p:cNvPicPr>
            <p:nvPr/>
          </p:nvPicPr>
          <p:blipFill>
            <a:blip r:embed="rId5" cstate="screen">
              <a:extLst>
                <a:ext uri="{28A0092B-C50C-407E-A947-70E740481C1C}">
                  <a14:useLocalDpi xmlns:a14="http://schemas.microsoft.com/office/drawing/2010/main" val="0"/>
                </a:ext>
              </a:extLst>
            </a:blip>
            <a:srcRect l="28415" r="23954" b="52929"/>
            <a:stretch>
              <a:fillRect/>
            </a:stretch>
          </p:blipFill>
          <p:spPr>
            <a:xfrm>
              <a:off x="0" y="6510770"/>
              <a:ext cx="1814901" cy="347230"/>
            </a:xfrm>
            <a:custGeom>
              <a:avLst/>
              <a:gdLst>
                <a:gd name="connsiteX0" fmla="*/ 0 w 1814901"/>
                <a:gd name="connsiteY0" fmla="*/ 0 h 347230"/>
                <a:gd name="connsiteX1" fmla="*/ 1814901 w 1814901"/>
                <a:gd name="connsiteY1" fmla="*/ 0 h 347230"/>
                <a:gd name="connsiteX2" fmla="*/ 1814901 w 1814901"/>
                <a:gd name="connsiteY2" fmla="*/ 347230 h 347230"/>
                <a:gd name="connsiteX3" fmla="*/ 0 w 1814901"/>
                <a:gd name="connsiteY3" fmla="*/ 347230 h 347230"/>
              </a:gdLst>
              <a:ahLst/>
              <a:cxnLst>
                <a:cxn ang="0">
                  <a:pos x="connsiteX0" y="connsiteY0"/>
                </a:cxn>
                <a:cxn ang="0">
                  <a:pos x="connsiteX1" y="connsiteY1"/>
                </a:cxn>
                <a:cxn ang="0">
                  <a:pos x="connsiteX2" y="connsiteY2"/>
                </a:cxn>
                <a:cxn ang="0">
                  <a:pos x="connsiteX3" y="connsiteY3"/>
                </a:cxn>
              </a:cxnLst>
              <a:rect l="l" t="t" r="r" b="b"/>
              <a:pathLst>
                <a:path w="1814901" h="347230">
                  <a:moveTo>
                    <a:pt x="0" y="0"/>
                  </a:moveTo>
                  <a:lnTo>
                    <a:pt x="1814901" y="0"/>
                  </a:lnTo>
                  <a:lnTo>
                    <a:pt x="1814901" y="347230"/>
                  </a:lnTo>
                  <a:lnTo>
                    <a:pt x="0" y="347230"/>
                  </a:lnTo>
                  <a:close/>
                </a:path>
              </a:pathLst>
            </a:custGeom>
          </p:spPr>
        </p:pic>
      </p:grpSp>
      <p:sp>
        <p:nvSpPr>
          <p:cNvPr id="13" name="矩形 12"/>
          <p:cNvSpPr/>
          <p:nvPr userDrawn="1"/>
        </p:nvSpPr>
        <p:spPr>
          <a:xfrm>
            <a:off x="3954493" y="5698360"/>
            <a:ext cx="5883215" cy="1151457"/>
          </a:xfrm>
          <a:prstGeom prst="rect">
            <a:avLst/>
          </a:prstGeom>
          <a:blipFill dpi="0" rotWithShape="1">
            <a:blip r:embed="rId6">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11/3/2025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矩形 6"/>
          <p:cNvSpPr/>
          <p:nvPr userDrawn="1"/>
        </p:nvSpPr>
        <p:spPr>
          <a:xfrm>
            <a:off x="3154393" y="5698360"/>
            <a:ext cx="5883215" cy="1151457"/>
          </a:xfrm>
          <a:prstGeom prst="rect">
            <a:avLst/>
          </a:prstGeom>
          <a:blipFill dpi="0" rotWithShape="1">
            <a:blip r:embed="rId14">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3.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hyperlink" Target="https://haokan.baidu.com/v?pd=wisenatural&amp;vid=2743334196407596965" TargetMode="External"/><Relationship Id="rId5" Type="http://schemas.openxmlformats.org/officeDocument/2006/relationships/hyperlink" Target="https://www.bilibili.com/video/BV1jisdzYENW/?vd_source=1af4fb29d299d986400404a4a10922a1" TargetMode="External"/><Relationship Id="rId4" Type="http://schemas.openxmlformats.org/officeDocument/2006/relationships/hyperlink" Target="https://haokan.baidu.com/v?pd=wisenatural&amp;vid=17411395631506319675"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6.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slideLayout" Target="../slideLayouts/slideLayout8.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 Type="http://schemas.openxmlformats.org/officeDocument/2006/relationships/tags" Target="../tags/tag39.xml"/><Relationship Id="rId16" Type="http://schemas.openxmlformats.org/officeDocument/2006/relationships/tags" Target="../tags/tag53.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10" Type="http://schemas.openxmlformats.org/officeDocument/2006/relationships/tags" Target="../tags/tag47.xml"/><Relationship Id="rId19" Type="http://schemas.openxmlformats.org/officeDocument/2006/relationships/image" Target="../media/image10.png"/><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27.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tags" Target="../tags/tag66.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5" Type="http://schemas.openxmlformats.org/officeDocument/2006/relationships/image" Target="../media/image10.png"/><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clipboard/media/image3.png"/><Relationship Id="rId2" Type="http://schemas.openxmlformats.org/officeDocument/2006/relationships/image" Target="../../clipboard/media/image2.png"/><Relationship Id="rId1" Type="http://schemas.openxmlformats.org/officeDocument/2006/relationships/slideLayout" Target="../slideLayouts/slideLayout8.xml"/><Relationship Id="rId4" Type="http://schemas.openxmlformats.org/officeDocument/2006/relationships/image" Target="../../clipboard/media/image4.png"/></Relationships>
</file>

<file path=ppt/slides/_rels/slide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image" Target="../media/image10.png"/><Relationship Id="rId2" Type="http://schemas.openxmlformats.org/officeDocument/2006/relationships/tags" Target="../tags/tag4.xml"/><Relationship Id="rId16" Type="http://schemas.openxmlformats.org/officeDocument/2006/relationships/slideLayout" Target="../slideLayouts/slideLayout18.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0.xml.rels><?xml version="1.0" encoding="UTF-8" standalone="yes"?>
<Relationships xmlns="http://schemas.openxmlformats.org/package/2006/relationships"><Relationship Id="rId3" Type="http://schemas.openxmlformats.org/officeDocument/2006/relationships/image" Target="../../clipboard/media/image7.png"/><Relationship Id="rId2" Type="http://schemas.openxmlformats.org/officeDocument/2006/relationships/image" Target="../../clipboard/media/image6.png"/><Relationship Id="rId1" Type="http://schemas.openxmlformats.org/officeDocument/2006/relationships/slideLayout" Target="../slideLayouts/slideLayout8.xml"/><Relationship Id="rId4" Type="http://schemas.openxmlformats.org/officeDocument/2006/relationships/image" Target="../../clipboard/media/image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8.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clipboard/media/image10.png"/><Relationship Id="rId2" Type="http://schemas.openxmlformats.org/officeDocument/2006/relationships/image" Target="../../clipboard/media/image9.png"/><Relationship Id="rId1" Type="http://schemas.openxmlformats.org/officeDocument/2006/relationships/slideLayout" Target="../slideLayouts/slideLayout8.xml"/><Relationship Id="rId4" Type="http://schemas.openxmlformats.org/officeDocument/2006/relationships/image" Target="../../clipboard/media/image11.png"/></Relationships>
</file>

<file path=ppt/slides/_rels/slide33.xml.rels><?xml version="1.0" encoding="UTF-8" standalone="yes"?>
<Relationships xmlns="http://schemas.openxmlformats.org/package/2006/relationships"><Relationship Id="rId3" Type="http://schemas.openxmlformats.org/officeDocument/2006/relationships/image" Target="../../clipboard/media/image13.png"/><Relationship Id="rId2" Type="http://schemas.openxmlformats.org/officeDocument/2006/relationships/image" Target="../../clipboard/media/image12.png"/><Relationship Id="rId1" Type="http://schemas.openxmlformats.org/officeDocument/2006/relationships/slideLayout" Target="../slideLayouts/slideLayout8.xml"/><Relationship Id="rId5" Type="http://schemas.openxmlformats.org/officeDocument/2006/relationships/image" Target="../../clipboard/media/image15.png"/><Relationship Id="rId4" Type="http://schemas.openxmlformats.org/officeDocument/2006/relationships/image" Target="../../clipboard/media/image14.png"/></Relationships>
</file>

<file path=ppt/slides/_rels/slide34.xml.rels><?xml version="1.0" encoding="UTF-8" standalone="yes"?>
<Relationships xmlns="http://schemas.openxmlformats.org/package/2006/relationships"><Relationship Id="rId3" Type="http://schemas.openxmlformats.org/officeDocument/2006/relationships/image" Target="../../clipboard/media/image17.png"/><Relationship Id="rId2" Type="http://schemas.openxmlformats.org/officeDocument/2006/relationships/image" Target="../../clipboard/media/image16.png"/><Relationship Id="rId1" Type="http://schemas.openxmlformats.org/officeDocument/2006/relationships/slideLayout" Target="../slideLayouts/slideLayout8.xml"/><Relationship Id="rId6" Type="http://schemas.openxmlformats.org/officeDocument/2006/relationships/image" Target="../../clipboard/media/image20.png"/><Relationship Id="rId5" Type="http://schemas.openxmlformats.org/officeDocument/2006/relationships/image" Target="../../clipboard/media/image19.png"/><Relationship Id="rId4" Type="http://schemas.openxmlformats.org/officeDocument/2006/relationships/image" Target="../../clipboard/media/image18.png"/></Relationships>
</file>

<file path=ppt/slides/_rels/slide35.xml.rels><?xml version="1.0" encoding="UTF-8" standalone="yes"?>
<Relationships xmlns="http://schemas.openxmlformats.org/package/2006/relationships"><Relationship Id="rId2" Type="http://schemas.openxmlformats.org/officeDocument/2006/relationships/image" Target="../../clipboard/media/image2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clipboard/media/image23.png"/><Relationship Id="rId2" Type="http://schemas.openxmlformats.org/officeDocument/2006/relationships/image" Target="../../clipboard/media/image22.png"/><Relationship Id="rId1" Type="http://schemas.openxmlformats.org/officeDocument/2006/relationships/slideLayout" Target="../slideLayouts/slideLayout8.xml"/><Relationship Id="rId4" Type="http://schemas.openxmlformats.org/officeDocument/2006/relationships/image" Target="../../clipboard/media/image24.png"/></Relationships>
</file>

<file path=ppt/slides/_rels/slide37.xml.rels><?xml version="1.0" encoding="UTF-8" standalone="yes"?>
<Relationships xmlns="http://schemas.openxmlformats.org/package/2006/relationships"><Relationship Id="rId3" Type="http://schemas.openxmlformats.org/officeDocument/2006/relationships/image" Target="../../clipboard/media/image26.png"/><Relationship Id="rId2" Type="http://schemas.openxmlformats.org/officeDocument/2006/relationships/image" Target="../../clipboard/media/image2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18.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image" Target="../media/image27.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slideLayout" Target="../slideLayouts/slideLayout8.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 Type="http://schemas.openxmlformats.org/officeDocument/2006/relationships/tags" Target="../tags/tag74.xml"/><Relationship Id="rId16" Type="http://schemas.openxmlformats.org/officeDocument/2006/relationships/tags" Target="../tags/tag88.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tags" Target="../tags/tag87.xml"/><Relationship Id="rId10" Type="http://schemas.openxmlformats.org/officeDocument/2006/relationships/tags" Target="../tags/tag82.xml"/><Relationship Id="rId19" Type="http://schemas.openxmlformats.org/officeDocument/2006/relationships/image" Target="../media/image10.png"/><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s/_rels/slide44.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slideLayout" Target="../slideLayouts/slideLayout8.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ags" Target="../tags/tag91.xml"/><Relationship Id="rId16" Type="http://schemas.openxmlformats.org/officeDocument/2006/relationships/tags" Target="../tags/tag105.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19" Type="http://schemas.openxmlformats.org/officeDocument/2006/relationships/image" Target="../media/image10.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47.xml.rels><?xml version="1.0" encoding="UTF-8" standalone="yes"?>
<Relationships xmlns="http://schemas.openxmlformats.org/package/2006/relationships"><Relationship Id="rId8" Type="http://schemas.openxmlformats.org/officeDocument/2006/relationships/tags" Target="../tags/tag115.xml"/><Relationship Id="rId3" Type="http://schemas.openxmlformats.org/officeDocument/2006/relationships/tags" Target="../tags/tag110.xml"/><Relationship Id="rId7" Type="http://schemas.openxmlformats.org/officeDocument/2006/relationships/tags" Target="../tags/tag114.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0.png"/><Relationship Id="rId5" Type="http://schemas.openxmlformats.org/officeDocument/2006/relationships/tags" Target="../tags/tag112.xml"/><Relationship Id="rId10" Type="http://schemas.openxmlformats.org/officeDocument/2006/relationships/slideLayout" Target="../slideLayouts/slideLayout8.xml"/><Relationship Id="rId4" Type="http://schemas.openxmlformats.org/officeDocument/2006/relationships/tags" Target="../tags/tag111.xml"/><Relationship Id="rId9" Type="http://schemas.openxmlformats.org/officeDocument/2006/relationships/tags" Target="../tags/tag1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117.xml"/><Relationship Id="rId4" Type="http://schemas.openxmlformats.org/officeDocument/2006/relationships/hyperlink" Target="https://haokan.baidu.com/v?pd=wisenatural&amp;vid=8897717224464181845"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118.xml"/><Relationship Id="rId4" Type="http://schemas.openxmlformats.org/officeDocument/2006/relationships/hyperlink" Target="https://haokan.baidu.com/v?pd=wisenatural&amp;vid=15318115019956532945"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xml"/><Relationship Id="rId1" Type="http://schemas.openxmlformats.org/officeDocument/2006/relationships/tags" Target="../tags/tag1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119.xml"/><Relationship Id="rId5" Type="http://schemas.openxmlformats.org/officeDocument/2006/relationships/image" Target="../media/image30.gif"/><Relationship Id="rId4" Type="http://schemas.openxmlformats.org/officeDocument/2006/relationships/image" Target="../media/image29.jp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120.xml"/><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121.xml"/><Relationship Id="rId4" Type="http://schemas.openxmlformats.org/officeDocument/2006/relationships/image" Target="../media/image33.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hyperlink" Target="https://mp.weixin.qq.com/s/-WsclDBl2uA6J-qif-9rFQ" TargetMode="External"/><Relationship Id="rId2" Type="http://schemas.openxmlformats.org/officeDocument/2006/relationships/slideLayout" Target="../slideLayouts/slideLayout1.xml"/><Relationship Id="rId1" Type="http://schemas.openxmlformats.org/officeDocument/2006/relationships/tags" Target="../tags/tag12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54.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slideLayout" Target="../slideLayouts/slideLayout8.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tags" Target="../tags/tag139.xml"/><Relationship Id="rId2" Type="http://schemas.openxmlformats.org/officeDocument/2006/relationships/tags" Target="../tags/tag124.xml"/><Relationship Id="rId16" Type="http://schemas.openxmlformats.org/officeDocument/2006/relationships/tags" Target="../tags/tag138.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tags" Target="../tags/tag137.xml"/><Relationship Id="rId10" Type="http://schemas.openxmlformats.org/officeDocument/2006/relationships/tags" Target="../tags/tag132.xml"/><Relationship Id="rId19" Type="http://schemas.openxmlformats.org/officeDocument/2006/relationships/image" Target="../media/image10.png"/><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141.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4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43.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7.jpe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44.xml"/><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17214" y="0"/>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314009" y="1479273"/>
            <a:ext cx="9563982"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第七章 人工智能与经济增长</a:t>
            </a: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613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6"/>
            <a:stretch>
              <a:fillRect/>
            </a:stretch>
          </p:blipFill>
          <p:spPr>
            <a:xfrm>
              <a:off x="11324" y="6238"/>
              <a:ext cx="1533" cy="1488"/>
            </a:xfrm>
            <a:prstGeom prst="ellipse">
              <a:avLst/>
            </a:prstGeom>
            <a:noFill/>
            <a:ln w="9525">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35438" y="907590"/>
            <a:ext cx="5594949" cy="400110"/>
          </a:xfrm>
          <a:prstGeom prst="rect">
            <a:avLst/>
          </a:prstGeom>
          <a:noFill/>
        </p:spPr>
        <p:txBody>
          <a:bodyPr wrap="square" rtlCol="0">
            <a:spAutoFit/>
          </a:bodyPr>
          <a:lstStyle/>
          <a:p>
            <a:pPr algn="just"/>
            <a:r>
              <a:rPr lang="zh-CN" altLang="en-US" sz="2000" b="1" dirty="0">
                <a:latin typeface="+mn-ea"/>
                <a:cs typeface="Times New Roman" panose="02020603050405020304" pitchFamily="18" charset="0"/>
              </a:rPr>
              <a:t>生产率悖论</a:t>
            </a:r>
            <a:endParaRPr lang="zh-CN" altLang="en-US" sz="2000" b="1" dirty="0">
              <a:latin typeface="+mn-ea"/>
            </a:endParaRPr>
          </a:p>
        </p:txBody>
      </p:sp>
      <p:sp>
        <p:nvSpPr>
          <p:cNvPr id="2" name="文本框 1">
            <a:extLst>
              <a:ext uri="{FF2B5EF4-FFF2-40B4-BE49-F238E27FC236}">
                <a16:creationId xmlns:a16="http://schemas.microsoft.com/office/drawing/2014/main" id="{5A14F838-1393-C9DA-21AE-EB5E523BF19A}"/>
              </a:ext>
            </a:extLst>
          </p:cNvPr>
          <p:cNvSpPr txBox="1"/>
          <p:nvPr/>
        </p:nvSpPr>
        <p:spPr>
          <a:xfrm>
            <a:off x="826591" y="1766971"/>
            <a:ext cx="4267201" cy="3705502"/>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技术乐观主义</a:t>
            </a:r>
            <a:endParaRPr lang="en-US" altLang="zh-CN" b="1" dirty="0"/>
          </a:p>
          <a:p>
            <a:pPr algn="just">
              <a:spcBef>
                <a:spcPts val="1200"/>
              </a:spcBef>
            </a:pPr>
            <a:endParaRPr lang="zh-CN" altLang="en-US" b="1" dirty="0"/>
          </a:p>
          <a:p>
            <a:pPr marL="285750" indent="-285750" algn="just">
              <a:lnSpc>
                <a:spcPct val="150000"/>
              </a:lnSpc>
              <a:spcBef>
                <a:spcPts val="1200"/>
              </a:spcBef>
              <a:buFont typeface="Arial" panose="020B0604020202020204" pitchFamily="34" charset="0"/>
              <a:buChar char="•"/>
            </a:pPr>
            <a:r>
              <a:rPr lang="zh-CN" altLang="en-US" dirty="0"/>
              <a:t>人工智能在很大程度上可以改变经济格局，创造商业价值并降低成本。</a:t>
            </a:r>
            <a:endParaRPr lang="en-US" altLang="zh-CN" dirty="0"/>
          </a:p>
          <a:p>
            <a:pPr algn="just">
              <a:lnSpc>
                <a:spcPct val="150000"/>
              </a:lnSpc>
              <a:spcBef>
                <a:spcPts val="1200"/>
              </a:spcBef>
            </a:pPr>
            <a:endParaRPr lang="en-US" altLang="zh-CN" dirty="0"/>
          </a:p>
          <a:p>
            <a:pPr marL="285750" indent="-285750" algn="just">
              <a:lnSpc>
                <a:spcPct val="150000"/>
              </a:lnSpc>
              <a:spcBef>
                <a:spcPts val="1200"/>
              </a:spcBef>
              <a:buFont typeface="Arial" panose="020B0604020202020204" pitchFamily="34" charset="0"/>
              <a:buChar char="•"/>
            </a:pPr>
            <a:r>
              <a:rPr lang="zh-CN" altLang="en-US" dirty="0"/>
              <a:t>越来越多的企业开始对人工智能进行投资，资本市场上相关企业的估值也一路高歌。</a:t>
            </a:r>
            <a:endParaRPr lang="en-US" altLang="zh-CN" dirty="0"/>
          </a:p>
        </p:txBody>
      </p:sp>
      <p:sp>
        <p:nvSpPr>
          <p:cNvPr id="3" name="文本框 2">
            <a:extLst>
              <a:ext uri="{FF2B5EF4-FFF2-40B4-BE49-F238E27FC236}">
                <a16:creationId xmlns:a16="http://schemas.microsoft.com/office/drawing/2014/main" id="{90726D19-9BFF-0976-7B9A-62115400DD89}"/>
              </a:ext>
            </a:extLst>
          </p:cNvPr>
          <p:cNvSpPr txBox="1"/>
          <p:nvPr/>
        </p:nvSpPr>
        <p:spPr>
          <a:xfrm>
            <a:off x="6969760" y="1643860"/>
            <a:ext cx="4451529" cy="3951723"/>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技术悲观主义</a:t>
            </a:r>
          </a:p>
          <a:p>
            <a:pPr marL="285750" indent="-285750" algn="just">
              <a:lnSpc>
                <a:spcPct val="150000"/>
              </a:lnSpc>
              <a:spcBef>
                <a:spcPts val="1200"/>
              </a:spcBef>
              <a:buFont typeface="Arial" panose="020B0604020202020204" pitchFamily="34" charset="0"/>
              <a:buChar char="•"/>
            </a:pPr>
            <a:r>
              <a:rPr lang="zh-CN" altLang="en-US" dirty="0"/>
              <a:t>广大发达经济体的劳动生产率增长率在</a:t>
            </a:r>
            <a:r>
              <a:rPr lang="en-US" altLang="zh-CN" dirty="0"/>
              <a:t>21</a:t>
            </a:r>
            <a:r>
              <a:rPr lang="zh-CN" altLang="en-US" dirty="0"/>
              <a:t>世纪头十年中期开始下降，此后一直保持低水平。</a:t>
            </a:r>
            <a:endParaRPr lang="en-US" altLang="zh-CN" dirty="0"/>
          </a:p>
          <a:p>
            <a:pPr marL="285750" indent="-285750" algn="just">
              <a:lnSpc>
                <a:spcPct val="150000"/>
              </a:lnSpc>
              <a:spcBef>
                <a:spcPts val="1200"/>
              </a:spcBef>
              <a:buFont typeface="Arial" panose="020B0604020202020204" pitchFamily="34" charset="0"/>
              <a:buChar char="•"/>
            </a:pPr>
            <a:r>
              <a:rPr lang="zh-CN" altLang="en-US" dirty="0"/>
              <a:t>近年来生产率增速的下降并不仅仅是</a:t>
            </a:r>
            <a:r>
              <a:rPr lang="en-US" altLang="zh-CN" dirty="0"/>
              <a:t>2008</a:t>
            </a:r>
            <a:r>
              <a:rPr lang="zh-CN" altLang="en-US" dirty="0"/>
              <a:t>年国际金融危机的影响。在</a:t>
            </a:r>
            <a:r>
              <a:rPr lang="en-US" altLang="zh-CN" dirty="0"/>
              <a:t>OECD</a:t>
            </a:r>
            <a:r>
              <a:rPr lang="zh-CN" altLang="en-US" dirty="0"/>
              <a:t>数据中，如果将</a:t>
            </a:r>
            <a:r>
              <a:rPr lang="en-US" altLang="zh-CN" dirty="0"/>
              <a:t>2008-2009</a:t>
            </a:r>
            <a:r>
              <a:rPr lang="zh-CN" altLang="en-US" dirty="0"/>
              <a:t>年的增长率从数据中排除，</a:t>
            </a:r>
            <a:r>
              <a:rPr lang="en-US" altLang="zh-CN" dirty="0"/>
              <a:t>30</a:t>
            </a:r>
            <a:r>
              <a:rPr lang="zh-CN" altLang="en-US" dirty="0"/>
              <a:t>个国家中的</a:t>
            </a:r>
            <a:r>
              <a:rPr lang="en-US" altLang="zh-CN" dirty="0"/>
              <a:t>28</a:t>
            </a:r>
            <a:r>
              <a:rPr lang="zh-CN" altLang="en-US" dirty="0"/>
              <a:t>个国家仍然表现出生产率的减速。</a:t>
            </a:r>
          </a:p>
        </p:txBody>
      </p:sp>
      <p:sp>
        <p:nvSpPr>
          <p:cNvPr id="5" name="文本框 4">
            <a:extLst>
              <a:ext uri="{FF2B5EF4-FFF2-40B4-BE49-F238E27FC236}">
                <a16:creationId xmlns:a16="http://schemas.microsoft.com/office/drawing/2014/main" id="{F5EAB249-F12D-F9B8-8B0D-7DDDAF307AF0}"/>
              </a:ext>
            </a:extLst>
          </p:cNvPr>
          <p:cNvSpPr txBox="1"/>
          <p:nvPr/>
        </p:nvSpPr>
        <p:spPr>
          <a:xfrm>
            <a:off x="5528169" y="3423920"/>
            <a:ext cx="1117600" cy="584775"/>
          </a:xfrm>
          <a:prstGeom prst="rect">
            <a:avLst/>
          </a:prstGeom>
          <a:noFill/>
        </p:spPr>
        <p:txBody>
          <a:bodyPr wrap="square" rtlCol="0">
            <a:spAutoFit/>
          </a:bodyPr>
          <a:lstStyle/>
          <a:p>
            <a:pPr algn="ctr"/>
            <a:r>
              <a:rPr kumimoji="1" lang="en-US" altLang="zh-CN" sz="3200" b="1" dirty="0">
                <a:solidFill>
                  <a:schemeClr val="accent1"/>
                </a:solidFill>
              </a:rPr>
              <a:t>VS</a:t>
            </a:r>
            <a:endParaRPr kumimoji="1" lang="zh-CN" altLang="en-US" sz="3200" b="1" dirty="0">
              <a:solidFill>
                <a:schemeClr val="accent1"/>
              </a:solidFill>
            </a:endParaRPr>
          </a:p>
        </p:txBody>
      </p:sp>
    </p:spTree>
    <p:custDataLst>
      <p:tags r:id="rId1"/>
    </p:custDataLst>
    <p:extLst>
      <p:ext uri="{BB962C8B-B14F-4D97-AF65-F5344CB8AC3E}">
        <p14:creationId xmlns:p14="http://schemas.microsoft.com/office/powerpoint/2010/main" val="1935611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CD044-767F-74BB-73F6-7126FADB7CB0}"/>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2FE0A619-BA63-CBB9-1535-2F161E18ED3B}"/>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B2AE1B9D-92F1-225A-89FC-8E623D9B5F87}"/>
              </a:ext>
            </a:extLst>
          </p:cNvPr>
          <p:cNvSpPr txBox="1"/>
          <p:nvPr/>
        </p:nvSpPr>
        <p:spPr>
          <a:xfrm>
            <a:off x="335436" y="794656"/>
            <a:ext cx="5594949" cy="400110"/>
          </a:xfrm>
          <a:prstGeom prst="rect">
            <a:avLst/>
          </a:prstGeom>
          <a:noFill/>
        </p:spPr>
        <p:txBody>
          <a:bodyPr wrap="square" rtlCol="0">
            <a:spAutoFit/>
          </a:bodyPr>
          <a:lstStyle/>
          <a:p>
            <a:pPr algn="just"/>
            <a:r>
              <a:rPr lang="zh-CN" altLang="en-US" sz="2000" b="1" dirty="0">
                <a:latin typeface="+mn-ea"/>
                <a:cs typeface="Times New Roman" panose="02020603050405020304" pitchFamily="18" charset="0"/>
              </a:rPr>
              <a:t>生产率悖论</a:t>
            </a:r>
            <a:endParaRPr lang="zh-CN" altLang="en-US" sz="2000" b="1" dirty="0">
              <a:latin typeface="+mn-ea"/>
            </a:endParaRPr>
          </a:p>
        </p:txBody>
      </p:sp>
      <p:pic>
        <p:nvPicPr>
          <p:cNvPr id="7" name="图片 6">
            <a:extLst>
              <a:ext uri="{FF2B5EF4-FFF2-40B4-BE49-F238E27FC236}">
                <a16:creationId xmlns:a16="http://schemas.microsoft.com/office/drawing/2014/main" id="{A636156D-F69D-57E5-677C-BA82D67779D3}"/>
              </a:ext>
            </a:extLst>
          </p:cNvPr>
          <p:cNvPicPr>
            <a:picLocks noChangeAspect="1"/>
          </p:cNvPicPr>
          <p:nvPr/>
        </p:nvPicPr>
        <p:blipFill>
          <a:blip r:embed="rId4"/>
          <a:stretch>
            <a:fillRect/>
          </a:stretch>
        </p:blipFill>
        <p:spPr>
          <a:xfrm>
            <a:off x="487017" y="1225954"/>
            <a:ext cx="8490974" cy="1988465"/>
          </a:xfrm>
          <a:prstGeom prst="rect">
            <a:avLst/>
          </a:prstGeom>
        </p:spPr>
      </p:pic>
      <p:grpSp>
        <p:nvGrpSpPr>
          <p:cNvPr id="2" name="组合 1">
            <a:extLst>
              <a:ext uri="{FF2B5EF4-FFF2-40B4-BE49-F238E27FC236}">
                <a16:creationId xmlns:a16="http://schemas.microsoft.com/office/drawing/2014/main" id="{BDBB8AA1-EFEE-D14C-015B-A6E70B8D32BB}"/>
              </a:ext>
            </a:extLst>
          </p:cNvPr>
          <p:cNvGrpSpPr/>
          <p:nvPr/>
        </p:nvGrpSpPr>
        <p:grpSpPr>
          <a:xfrm>
            <a:off x="193628" y="1206898"/>
            <a:ext cx="11654892" cy="5021181"/>
            <a:chOff x="193628" y="1206898"/>
            <a:chExt cx="11654892" cy="5021181"/>
          </a:xfrm>
        </p:grpSpPr>
        <p:pic>
          <p:nvPicPr>
            <p:cNvPr id="12" name="图片 11" descr="图示&#10;&#10;AI 生成的内容可能不正确。">
              <a:extLst>
                <a:ext uri="{FF2B5EF4-FFF2-40B4-BE49-F238E27FC236}">
                  <a16:creationId xmlns:a16="http://schemas.microsoft.com/office/drawing/2014/main" id="{FFE2D189-832B-3583-56EC-4704534A6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8720" y="2307433"/>
              <a:ext cx="4309800" cy="3612896"/>
            </a:xfrm>
            <a:prstGeom prst="rect">
              <a:avLst/>
            </a:prstGeom>
          </p:spPr>
        </p:pic>
        <p:pic>
          <p:nvPicPr>
            <p:cNvPr id="14" name="图片 13">
              <a:extLst>
                <a:ext uri="{FF2B5EF4-FFF2-40B4-BE49-F238E27FC236}">
                  <a16:creationId xmlns:a16="http://schemas.microsoft.com/office/drawing/2014/main" id="{B65513A5-804D-7CFD-168B-4B5D72AF2528}"/>
                </a:ext>
              </a:extLst>
            </p:cNvPr>
            <p:cNvPicPr>
              <a:picLocks noChangeAspect="1"/>
            </p:cNvPicPr>
            <p:nvPr/>
          </p:nvPicPr>
          <p:blipFill>
            <a:blip r:embed="rId6"/>
            <a:stretch>
              <a:fillRect/>
            </a:stretch>
          </p:blipFill>
          <p:spPr>
            <a:xfrm>
              <a:off x="193628" y="1206898"/>
              <a:ext cx="7391698" cy="5021181"/>
            </a:xfrm>
            <a:prstGeom prst="rect">
              <a:avLst/>
            </a:prstGeom>
          </p:spPr>
        </p:pic>
      </p:grpSp>
    </p:spTree>
    <p:custDataLst>
      <p:tags r:id="rId1"/>
    </p:custDataLst>
    <p:extLst>
      <p:ext uri="{BB962C8B-B14F-4D97-AF65-F5344CB8AC3E}">
        <p14:creationId xmlns:p14="http://schemas.microsoft.com/office/powerpoint/2010/main" val="364723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6371C-2A7C-8B13-5F54-4939E33825F8}"/>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8D07F52F-7EE9-2CD6-2BB7-8AB0E4E3B77D}"/>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D7655CD2-AFE6-EE86-F8ED-853B4C0E6908}"/>
              </a:ext>
            </a:extLst>
          </p:cNvPr>
          <p:cNvSpPr txBox="1"/>
          <p:nvPr/>
        </p:nvSpPr>
        <p:spPr>
          <a:xfrm>
            <a:off x="335438" y="907590"/>
            <a:ext cx="5594949" cy="400110"/>
          </a:xfrm>
          <a:prstGeom prst="rect">
            <a:avLst/>
          </a:prstGeom>
          <a:noFill/>
        </p:spPr>
        <p:txBody>
          <a:bodyPr wrap="square" rtlCol="0">
            <a:spAutoFit/>
          </a:bodyPr>
          <a:lstStyle/>
          <a:p>
            <a:pPr algn="just"/>
            <a:r>
              <a:rPr lang="zh-CN" altLang="en-US" sz="2000" b="1" dirty="0">
                <a:latin typeface="+mn-ea"/>
                <a:cs typeface="Times New Roman" panose="02020603050405020304" pitchFamily="18" charset="0"/>
              </a:rPr>
              <a:t>生产率悖论</a:t>
            </a:r>
            <a:endParaRPr lang="zh-CN" altLang="en-US" sz="2000" b="1" dirty="0">
              <a:latin typeface="+mn-ea"/>
            </a:endParaRPr>
          </a:p>
        </p:txBody>
      </p:sp>
      <p:pic>
        <p:nvPicPr>
          <p:cNvPr id="7" name="图片 6" descr="图表, 直方图&#10;&#10;AI 生成的内容可能不正确。">
            <a:extLst>
              <a:ext uri="{FF2B5EF4-FFF2-40B4-BE49-F238E27FC236}">
                <a16:creationId xmlns:a16="http://schemas.microsoft.com/office/drawing/2014/main" id="{15B8B6E4-FBBE-25EF-7A52-B1938DB14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03" y="1479789"/>
            <a:ext cx="4958301" cy="3489777"/>
          </a:xfrm>
          <a:prstGeom prst="rect">
            <a:avLst/>
          </a:prstGeom>
        </p:spPr>
      </p:pic>
      <p:sp>
        <p:nvSpPr>
          <p:cNvPr id="11" name="文本框 10">
            <a:extLst>
              <a:ext uri="{FF2B5EF4-FFF2-40B4-BE49-F238E27FC236}">
                <a16:creationId xmlns:a16="http://schemas.microsoft.com/office/drawing/2014/main" id="{DB93862B-C74E-249A-8547-CABF71258A41}"/>
              </a:ext>
            </a:extLst>
          </p:cNvPr>
          <p:cNvSpPr txBox="1"/>
          <p:nvPr/>
        </p:nvSpPr>
        <p:spPr>
          <a:xfrm>
            <a:off x="148289" y="5211707"/>
            <a:ext cx="6053728" cy="1200329"/>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dirty="0"/>
              <a:t>上图展示了金融和保险部门中提及特定技术技能的职位的占比（月度）。</a:t>
            </a:r>
            <a:endParaRPr lang="en-US" altLang="zh-CN" dirty="0"/>
          </a:p>
          <a:p>
            <a:pPr marL="285750" indent="-285750" algn="just">
              <a:buFont typeface="Arial" panose="020B0604020202020204" pitchFamily="34" charset="0"/>
              <a:buChar char="•"/>
            </a:pPr>
            <a:r>
              <a:rPr lang="zh-CN" altLang="en-US" dirty="0"/>
              <a:t>继</a:t>
            </a:r>
            <a:r>
              <a:rPr lang="en-US" altLang="zh-CN" dirty="0"/>
              <a:t>ChatGPT</a:t>
            </a:r>
            <a:r>
              <a:rPr lang="zh-CN" altLang="en-US" dirty="0"/>
              <a:t>于</a:t>
            </a:r>
            <a:r>
              <a:rPr lang="en-US" altLang="zh-CN" dirty="0"/>
              <a:t>2022</a:t>
            </a:r>
            <a:r>
              <a:rPr lang="zh-CN" altLang="en-US" dirty="0"/>
              <a:t>年</a:t>
            </a:r>
            <a:r>
              <a:rPr lang="en-US" altLang="zh-CN" dirty="0"/>
              <a:t>11</a:t>
            </a:r>
            <a:r>
              <a:rPr lang="zh-CN" altLang="en-US" dirty="0"/>
              <a:t>月发布</a:t>
            </a:r>
            <a:r>
              <a:rPr lang="en-US" altLang="zh-CN" dirty="0"/>
              <a:t>(</a:t>
            </a:r>
            <a:r>
              <a:rPr lang="zh-CN" altLang="en-US" dirty="0"/>
              <a:t>用灰色虚线表示</a:t>
            </a:r>
            <a:r>
              <a:rPr lang="en-US" altLang="zh-CN" dirty="0"/>
              <a:t>)</a:t>
            </a:r>
            <a:r>
              <a:rPr lang="zh-CN" altLang="en-US" dirty="0"/>
              <a:t>之后，到</a:t>
            </a:r>
            <a:r>
              <a:rPr lang="en-US" altLang="zh-CN" dirty="0"/>
              <a:t>2024</a:t>
            </a:r>
            <a:r>
              <a:rPr lang="zh-CN" altLang="en-US" dirty="0"/>
              <a:t>年年中，对人工智能技能的需求大致增加了两倍。</a:t>
            </a:r>
          </a:p>
        </p:txBody>
      </p:sp>
      <p:pic>
        <p:nvPicPr>
          <p:cNvPr id="13" name="图片 12" descr="图表, 折线图, 直方图&#10;&#10;AI 生成的内容可能不正确。">
            <a:extLst>
              <a:ext uri="{FF2B5EF4-FFF2-40B4-BE49-F238E27FC236}">
                <a16:creationId xmlns:a16="http://schemas.microsoft.com/office/drawing/2014/main" id="{E6E72D9A-093A-9F44-1EB2-801914431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231030"/>
            <a:ext cx="5783611" cy="3103079"/>
          </a:xfrm>
          <a:prstGeom prst="rect">
            <a:avLst/>
          </a:prstGeom>
        </p:spPr>
      </p:pic>
      <p:sp>
        <p:nvSpPr>
          <p:cNvPr id="16" name="文本框 15">
            <a:extLst>
              <a:ext uri="{FF2B5EF4-FFF2-40B4-BE49-F238E27FC236}">
                <a16:creationId xmlns:a16="http://schemas.microsoft.com/office/drawing/2014/main" id="{A0183911-6869-E6AD-366A-526DE052E474}"/>
              </a:ext>
            </a:extLst>
          </p:cNvPr>
          <p:cNvSpPr txBox="1"/>
          <p:nvPr/>
        </p:nvSpPr>
        <p:spPr>
          <a:xfrm>
            <a:off x="5991291" y="1233156"/>
            <a:ext cx="5783611" cy="923330"/>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dirty="0"/>
              <a:t>下图显示了一个做多</a:t>
            </a:r>
            <a:r>
              <a:rPr lang="en-US" altLang="zh-CN" dirty="0"/>
              <a:t>AI</a:t>
            </a:r>
            <a:r>
              <a:rPr lang="zh-CN" altLang="en-US" dirty="0"/>
              <a:t>相关公司股票、做空非</a:t>
            </a:r>
            <a:r>
              <a:rPr lang="en-US" altLang="zh-CN" dirty="0"/>
              <a:t>AI</a:t>
            </a:r>
            <a:r>
              <a:rPr lang="zh-CN" altLang="en-US" dirty="0"/>
              <a:t>相关公司股票的零投资组合（作者称之为“</a:t>
            </a:r>
            <a:r>
              <a:rPr lang="en-US" altLang="zh-CN" dirty="0"/>
              <a:t>AMH</a:t>
            </a:r>
            <a:r>
              <a:rPr lang="zh-CN" altLang="en-US" dirty="0"/>
              <a:t>”投资组合），在</a:t>
            </a:r>
            <a:r>
              <a:rPr lang="en-US" altLang="zh-CN" dirty="0"/>
              <a:t>ChatGPT</a:t>
            </a:r>
            <a:r>
              <a:rPr lang="zh-CN" altLang="en-US" dirty="0"/>
              <a:t>发布事件前后的累积异常收益。</a:t>
            </a:r>
          </a:p>
        </p:txBody>
      </p:sp>
    </p:spTree>
    <p:custDataLst>
      <p:tags r:id="rId1"/>
    </p:custDataLst>
    <p:extLst>
      <p:ext uri="{BB962C8B-B14F-4D97-AF65-F5344CB8AC3E}">
        <p14:creationId xmlns:p14="http://schemas.microsoft.com/office/powerpoint/2010/main" val="4130795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35438" y="907590"/>
            <a:ext cx="5594949" cy="400110"/>
          </a:xfrm>
          <a:prstGeom prst="rect">
            <a:avLst/>
          </a:prstGeom>
          <a:noFill/>
        </p:spPr>
        <p:txBody>
          <a:bodyPr wrap="square" rtlCol="0">
            <a:spAutoFit/>
          </a:bodyPr>
          <a:lstStyle/>
          <a:p>
            <a:pPr algn="just"/>
            <a:r>
              <a:rPr lang="zh-CN" altLang="en-US" sz="2000" b="1" dirty="0">
                <a:latin typeface="+mn-ea"/>
                <a:cs typeface="Times New Roman" panose="02020603050405020304" pitchFamily="18" charset="0"/>
              </a:rPr>
              <a:t>现代生产率悖论的可能解释</a:t>
            </a:r>
            <a:endParaRPr lang="zh-CN" altLang="en-US" sz="2000" b="1" dirty="0">
              <a:latin typeface="+mn-ea"/>
            </a:endParaRPr>
          </a:p>
        </p:txBody>
      </p:sp>
      <p:sp>
        <p:nvSpPr>
          <p:cNvPr id="6" name="文本框 5">
            <a:extLst>
              <a:ext uri="{FF2B5EF4-FFF2-40B4-BE49-F238E27FC236}">
                <a16:creationId xmlns:a16="http://schemas.microsoft.com/office/drawing/2014/main" id="{3E453B5B-D8CE-73AD-C542-C05269717AC9}"/>
              </a:ext>
            </a:extLst>
          </p:cNvPr>
          <p:cNvSpPr txBox="1"/>
          <p:nvPr/>
        </p:nvSpPr>
        <p:spPr>
          <a:xfrm>
            <a:off x="696912" y="1501118"/>
            <a:ext cx="5096689" cy="1354217"/>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错误预期</a:t>
            </a:r>
          </a:p>
          <a:p>
            <a:pPr marL="285750" indent="-285750" algn="just">
              <a:spcBef>
                <a:spcPts val="1200"/>
              </a:spcBef>
              <a:buFont typeface="Arial" panose="020B0604020202020204" pitchFamily="34" charset="0"/>
              <a:buChar char="•"/>
            </a:pPr>
            <a:r>
              <a:rPr lang="zh-CN" altLang="en-US" dirty="0"/>
              <a:t>对技术的乐观态度是错误的。</a:t>
            </a:r>
            <a:r>
              <a:rPr lang="en-US" altLang="zh-CN" dirty="0"/>
              <a:t>AI</a:t>
            </a:r>
            <a:r>
              <a:rPr lang="zh-CN" altLang="en-US" dirty="0"/>
              <a:t>技术并不像许多人所期望的那样具有变革性，尽管它们可能对特定部门产生影响，但其总体影响可能很小。</a:t>
            </a:r>
            <a:endParaRPr lang="en-US" altLang="zh-CN" dirty="0"/>
          </a:p>
        </p:txBody>
      </p:sp>
      <p:sp>
        <p:nvSpPr>
          <p:cNvPr id="7" name="文本框 6">
            <a:extLst>
              <a:ext uri="{FF2B5EF4-FFF2-40B4-BE49-F238E27FC236}">
                <a16:creationId xmlns:a16="http://schemas.microsoft.com/office/drawing/2014/main" id="{5E7C6A66-2808-2BEE-8302-5E6ED5B1C6B6}"/>
              </a:ext>
            </a:extLst>
          </p:cNvPr>
          <p:cNvSpPr txBox="1"/>
          <p:nvPr/>
        </p:nvSpPr>
        <p:spPr>
          <a:xfrm>
            <a:off x="6550201" y="1501118"/>
            <a:ext cx="5096689" cy="1354217"/>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错误测度</a:t>
            </a:r>
          </a:p>
          <a:p>
            <a:pPr marL="285750" indent="-285750" algn="just">
              <a:spcBef>
                <a:spcPts val="1200"/>
              </a:spcBef>
              <a:buFont typeface="Arial" panose="020B0604020202020204" pitchFamily="34" charset="0"/>
              <a:buChar char="•"/>
            </a:pPr>
            <a:r>
              <a:rPr lang="en-US" altLang="zh-CN" dirty="0"/>
              <a:t>AI</a:t>
            </a:r>
            <a:r>
              <a:rPr lang="zh-CN" altLang="en-US" dirty="0"/>
              <a:t>技术促进了生产率增长，但我们未能准确测度其带来的生产率增长。然而，最近的研究都认为误测并不能完全解释经济放缓。</a:t>
            </a:r>
            <a:endParaRPr lang="en-US" altLang="zh-CN" dirty="0"/>
          </a:p>
        </p:txBody>
      </p:sp>
      <p:sp>
        <p:nvSpPr>
          <p:cNvPr id="9" name="文本框 8">
            <a:extLst>
              <a:ext uri="{FF2B5EF4-FFF2-40B4-BE49-F238E27FC236}">
                <a16:creationId xmlns:a16="http://schemas.microsoft.com/office/drawing/2014/main" id="{AAF9880E-DBCC-DB79-8E9C-AD8B8C0EF7FE}"/>
              </a:ext>
            </a:extLst>
          </p:cNvPr>
          <p:cNvSpPr txBox="1"/>
          <p:nvPr/>
        </p:nvSpPr>
        <p:spPr>
          <a:xfrm>
            <a:off x="696912" y="3295313"/>
            <a:ext cx="5096689" cy="1631216"/>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集中分配和租金消散</a:t>
            </a:r>
          </a:p>
          <a:p>
            <a:pPr marL="285750" indent="-285750" algn="just">
              <a:spcBef>
                <a:spcPts val="1200"/>
              </a:spcBef>
              <a:buFont typeface="Arial" panose="020B0604020202020204" pitchFamily="34" charset="0"/>
              <a:buChar char="•"/>
            </a:pPr>
            <a:r>
              <a:rPr lang="en-US" altLang="zh-CN" dirty="0"/>
              <a:t>AI</a:t>
            </a:r>
            <a:r>
              <a:rPr lang="zh-CN" altLang="en-US" dirty="0"/>
              <a:t>技术红利被小部分人获取，但技术的集中分布和激烈竞争，使得大家将多数收益用于维持竞争地位（或参与竞争），从而未能观测到总体生产率增速的提高。</a:t>
            </a:r>
            <a:endParaRPr lang="en-US" altLang="zh-CN" dirty="0"/>
          </a:p>
        </p:txBody>
      </p:sp>
      <p:sp>
        <p:nvSpPr>
          <p:cNvPr id="10" name="文本框 9">
            <a:extLst>
              <a:ext uri="{FF2B5EF4-FFF2-40B4-BE49-F238E27FC236}">
                <a16:creationId xmlns:a16="http://schemas.microsoft.com/office/drawing/2014/main" id="{DF35BA7F-8925-4FDA-4BDD-84FEB2DC1D9E}"/>
              </a:ext>
            </a:extLst>
          </p:cNvPr>
          <p:cNvSpPr txBox="1"/>
          <p:nvPr/>
        </p:nvSpPr>
        <p:spPr>
          <a:xfrm>
            <a:off x="6550200" y="3141425"/>
            <a:ext cx="5096689" cy="2062103"/>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滞后效应</a:t>
            </a:r>
          </a:p>
          <a:p>
            <a:pPr marL="285750" indent="-285750" algn="just">
              <a:spcBef>
                <a:spcPts val="1200"/>
              </a:spcBef>
              <a:buFont typeface="Arial" panose="020B0604020202020204" pitchFamily="34" charset="0"/>
              <a:buChar char="•"/>
            </a:pPr>
            <a:r>
              <a:rPr lang="zh-CN" altLang="en-US" dirty="0"/>
              <a:t>一是因为需要时间来建立新技术存量，使其达到足够规模，从而产生综合效应。</a:t>
            </a:r>
            <a:endParaRPr lang="en-US" altLang="zh-CN" dirty="0"/>
          </a:p>
          <a:p>
            <a:pPr marL="285750" indent="-285750" algn="just">
              <a:spcBef>
                <a:spcPts val="1200"/>
              </a:spcBef>
              <a:buFont typeface="Arial" panose="020B0604020202020204" pitchFamily="34" charset="0"/>
              <a:buChar char="•"/>
            </a:pPr>
            <a:r>
              <a:rPr lang="zh-CN" altLang="en-US" dirty="0"/>
              <a:t>二是为了获得新技术的全部红利，必须进行补充性投资，而发现和发展这些补充性投资以及实施它们需要时间。</a:t>
            </a:r>
          </a:p>
        </p:txBody>
      </p:sp>
      <p:sp>
        <p:nvSpPr>
          <p:cNvPr id="11" name="文本框 10">
            <a:extLst>
              <a:ext uri="{FF2B5EF4-FFF2-40B4-BE49-F238E27FC236}">
                <a16:creationId xmlns:a16="http://schemas.microsoft.com/office/drawing/2014/main" id="{1232C755-60F9-2A2C-23DB-B7966D1AC41C}"/>
              </a:ext>
            </a:extLst>
          </p:cNvPr>
          <p:cNvSpPr txBox="1"/>
          <p:nvPr/>
        </p:nvSpPr>
        <p:spPr>
          <a:xfrm>
            <a:off x="696912" y="5489618"/>
            <a:ext cx="10949977" cy="646331"/>
          </a:xfrm>
          <a:prstGeom prst="rect">
            <a:avLst/>
          </a:prstGeom>
          <a:noFill/>
        </p:spPr>
        <p:txBody>
          <a:bodyPr wrap="square" rtlCol="0">
            <a:spAutoFit/>
          </a:bodyPr>
          <a:lstStyle/>
          <a:p>
            <a:r>
              <a:rPr lang="zh-CN" altLang="en-US" b="1" i="0" u="none" strike="noStrike" dirty="0">
                <a:solidFill>
                  <a:srgbClr val="000000"/>
                </a:solidFill>
                <a:effectLst/>
                <a:latin typeface="+mn-ea"/>
              </a:rPr>
              <a:t>所以所谓的悖论其实并不矛盾，乐观主义向前看，悲观主义向后看。在技术快速变化的时期，这两派观点自然会产生分歧。</a:t>
            </a:r>
            <a:endParaRPr kumimoji="1" lang="zh-CN" altLang="en-US" dirty="0">
              <a:latin typeface="+mn-ea"/>
            </a:endParaRPr>
          </a:p>
        </p:txBody>
      </p:sp>
    </p:spTree>
    <p:custDataLst>
      <p:tags r:id="rId1"/>
    </p:custDataLst>
    <p:extLst>
      <p:ext uri="{BB962C8B-B14F-4D97-AF65-F5344CB8AC3E}">
        <p14:creationId xmlns:p14="http://schemas.microsoft.com/office/powerpoint/2010/main" val="146419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35437" y="1032651"/>
            <a:ext cx="5594949" cy="400110"/>
          </a:xfrm>
          <a:prstGeom prst="rect">
            <a:avLst/>
          </a:prstGeom>
          <a:noFill/>
        </p:spPr>
        <p:txBody>
          <a:bodyPr wrap="square" rtlCol="0">
            <a:spAutoFit/>
          </a:bodyPr>
          <a:lstStyle/>
          <a:p>
            <a:pPr algn="just"/>
            <a:r>
              <a:rPr lang="zh-CN" altLang="en-US" sz="2000" b="1" dirty="0">
                <a:latin typeface="+mn-ea"/>
                <a:cs typeface="Times New Roman" panose="02020603050405020304" pitchFamily="18" charset="0"/>
              </a:rPr>
              <a:t>为什么滞后效应是最合理的解释</a:t>
            </a:r>
            <a:endParaRPr lang="zh-CN" altLang="en-US" sz="2000" b="1" dirty="0">
              <a:latin typeface="+mn-ea"/>
            </a:endParaRPr>
          </a:p>
        </p:txBody>
      </p:sp>
      <p:sp>
        <p:nvSpPr>
          <p:cNvPr id="2" name="文本框 1">
            <a:extLst>
              <a:ext uri="{FF2B5EF4-FFF2-40B4-BE49-F238E27FC236}">
                <a16:creationId xmlns:a16="http://schemas.microsoft.com/office/drawing/2014/main" id="{849A3995-EBB8-5CB4-EFF3-D07A9415AC11}"/>
              </a:ext>
            </a:extLst>
          </p:cNvPr>
          <p:cNvSpPr txBox="1"/>
          <p:nvPr/>
        </p:nvSpPr>
        <p:spPr>
          <a:xfrm>
            <a:off x="455765" y="1670756"/>
            <a:ext cx="11108267" cy="2951449"/>
          </a:xfrm>
          <a:prstGeom prst="rect">
            <a:avLst/>
          </a:prstGeom>
          <a:noFill/>
        </p:spPr>
        <p:txBody>
          <a:bodyPr wrap="square" rtlCol="0">
            <a:spAutoFit/>
          </a:bodyPr>
          <a:lstStyle/>
          <a:p>
            <a:pPr algn="just">
              <a:lnSpc>
                <a:spcPct val="150000"/>
              </a:lnSpc>
            </a:pPr>
            <a:r>
              <a:rPr kumimoji="1" lang="en-US" altLang="zh-CN" b="1" dirty="0"/>
              <a:t>1.</a:t>
            </a:r>
            <a:r>
              <a:rPr kumimoji="1" lang="zh-CN" altLang="en-US" b="1" dirty="0"/>
              <a:t> 人工智能的直接效应。</a:t>
            </a:r>
          </a:p>
          <a:p>
            <a:pPr marL="285750" indent="-285750" algn="just">
              <a:lnSpc>
                <a:spcPct val="150000"/>
              </a:lnSpc>
              <a:buFont typeface="Arial" panose="020B0604020202020204" pitchFamily="34" charset="0"/>
              <a:buChar char="•"/>
            </a:pPr>
            <a:r>
              <a:rPr kumimoji="1" lang="zh-CN" altLang="en-US" dirty="0"/>
              <a:t>在许多大规模企业中，能源效率和材料使用可以得到改善；</a:t>
            </a:r>
            <a:r>
              <a:rPr kumimoji="1" lang="en-US" altLang="zh-CN" dirty="0"/>
              <a:t>AI</a:t>
            </a:r>
            <a:r>
              <a:rPr kumimoji="1" lang="zh-CN" altLang="en-US" dirty="0"/>
              <a:t>在各种商业和工业活动中落地应用。虽然这些例子都揭示了</a:t>
            </a:r>
            <a:r>
              <a:rPr kumimoji="1" lang="en-US" altLang="zh-CN" dirty="0"/>
              <a:t>AI</a:t>
            </a:r>
            <a:r>
              <a:rPr kumimoji="1" lang="zh-CN" altLang="en-US" dirty="0"/>
              <a:t>潜力，但它们只是迄今为止已经确定的</a:t>
            </a:r>
            <a:r>
              <a:rPr kumimoji="1" lang="en-US" altLang="zh-CN" dirty="0"/>
              <a:t>AI</a:t>
            </a:r>
            <a:r>
              <a:rPr kumimoji="1" lang="zh-CN" altLang="en-US" dirty="0"/>
              <a:t>应用集的一小部分。</a:t>
            </a:r>
            <a:endParaRPr kumimoji="1" lang="en-US" altLang="zh-CN" dirty="0"/>
          </a:p>
          <a:p>
            <a:pPr marL="285750" indent="-285750" algn="just">
              <a:lnSpc>
                <a:spcPct val="150000"/>
              </a:lnSpc>
              <a:buFont typeface="Arial" panose="020B0604020202020204" pitchFamily="34" charset="0"/>
              <a:buChar char="•"/>
            </a:pPr>
            <a:endParaRPr kumimoji="1" lang="en-US" altLang="zh-CN" dirty="0"/>
          </a:p>
          <a:p>
            <a:pPr marL="285750" indent="-285750" algn="just">
              <a:lnSpc>
                <a:spcPct val="150000"/>
              </a:lnSpc>
              <a:buFont typeface="Arial" panose="020B0604020202020204" pitchFamily="34" charset="0"/>
              <a:buChar char="•"/>
            </a:pPr>
            <a:r>
              <a:rPr kumimoji="1" lang="en-US" altLang="zh-CN" dirty="0"/>
              <a:t>James et al.</a:t>
            </a:r>
            <a:r>
              <a:rPr kumimoji="1" lang="zh-CN" altLang="en-US" dirty="0"/>
              <a:t>（</a:t>
            </a:r>
            <a:r>
              <a:rPr kumimoji="1" lang="en-US" altLang="zh-CN" dirty="0"/>
              <a:t>2017</a:t>
            </a:r>
            <a:r>
              <a:rPr kumimoji="1" lang="zh-CN" altLang="en-US" dirty="0"/>
              <a:t>）分析了</a:t>
            </a:r>
            <a:r>
              <a:rPr kumimoji="1" lang="en-US" altLang="zh-CN" dirty="0"/>
              <a:t>2000</a:t>
            </a:r>
            <a:r>
              <a:rPr kumimoji="1" lang="zh-CN" altLang="en-US" dirty="0"/>
              <a:t>项任务，并估计在美国经济中人们有偿从事的活动中，大约</a:t>
            </a:r>
            <a:r>
              <a:rPr kumimoji="1" lang="en-US" altLang="zh-CN" dirty="0"/>
              <a:t>45%</a:t>
            </a:r>
            <a:r>
              <a:rPr kumimoji="1" lang="zh-CN" altLang="en-US" dirty="0"/>
              <a:t>可以利用现有的人工智能和其他技术实现自动化。他们强调自动化将取决于技术以外的因素，包括</a:t>
            </a:r>
            <a:r>
              <a:rPr kumimoji="1" lang="zh-CN" altLang="en-US" b="1" dirty="0"/>
              <a:t>自动化的成本</a:t>
            </a:r>
            <a:r>
              <a:rPr kumimoji="1" lang="zh-CN" altLang="en-US" dirty="0"/>
              <a:t>、</a:t>
            </a:r>
            <a:r>
              <a:rPr kumimoji="1" lang="zh-CN" altLang="en-US" b="1" dirty="0"/>
              <a:t>监管障碍</a:t>
            </a:r>
            <a:r>
              <a:rPr kumimoji="1" lang="zh-CN" altLang="en-US" dirty="0"/>
              <a:t>和</a:t>
            </a:r>
            <a:r>
              <a:rPr kumimoji="1" lang="zh-CN" altLang="en-US" b="1" dirty="0"/>
              <a:t>社会接受度</a:t>
            </a:r>
            <a:r>
              <a:rPr kumimoji="1" lang="zh-CN" altLang="en-US" dirty="0"/>
              <a:t>。</a:t>
            </a:r>
          </a:p>
        </p:txBody>
      </p:sp>
    </p:spTree>
    <p:custDataLst>
      <p:tags r:id="rId1"/>
    </p:custDataLst>
    <p:extLst>
      <p:ext uri="{BB962C8B-B14F-4D97-AF65-F5344CB8AC3E}">
        <p14:creationId xmlns:p14="http://schemas.microsoft.com/office/powerpoint/2010/main" val="30183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7AE7-0F3B-A71B-3D40-6258AFA2F846}"/>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AD9B98EC-0C3B-06EA-0A49-FC72E3D22F12}"/>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F41857AC-3DA5-B9CD-14C4-7D6FDC6B626B}"/>
              </a:ext>
            </a:extLst>
          </p:cNvPr>
          <p:cNvSpPr txBox="1"/>
          <p:nvPr/>
        </p:nvSpPr>
        <p:spPr>
          <a:xfrm>
            <a:off x="335438" y="907590"/>
            <a:ext cx="5594949" cy="400110"/>
          </a:xfrm>
          <a:prstGeom prst="rect">
            <a:avLst/>
          </a:prstGeom>
          <a:noFill/>
        </p:spPr>
        <p:txBody>
          <a:bodyPr wrap="square" rtlCol="0">
            <a:spAutoFit/>
          </a:bodyPr>
          <a:lstStyle/>
          <a:p>
            <a:pPr algn="just"/>
            <a:r>
              <a:rPr lang="zh-CN" altLang="en-US" sz="2000" b="1" dirty="0">
                <a:latin typeface="+mn-ea"/>
                <a:cs typeface="Times New Roman" panose="02020603050405020304" pitchFamily="18" charset="0"/>
              </a:rPr>
              <a:t>为什么滞后效应是最合理的解释</a:t>
            </a:r>
            <a:endParaRPr lang="zh-CN" altLang="en-US" sz="2000" b="1" dirty="0">
              <a:latin typeface="+mn-ea"/>
            </a:endParaRPr>
          </a:p>
        </p:txBody>
      </p:sp>
      <p:sp>
        <p:nvSpPr>
          <p:cNvPr id="2" name="文本框 1">
            <a:extLst>
              <a:ext uri="{FF2B5EF4-FFF2-40B4-BE49-F238E27FC236}">
                <a16:creationId xmlns:a16="http://schemas.microsoft.com/office/drawing/2014/main" id="{9647FCFD-098D-A68F-085A-9315D692CBBB}"/>
              </a:ext>
            </a:extLst>
          </p:cNvPr>
          <p:cNvSpPr txBox="1"/>
          <p:nvPr/>
        </p:nvSpPr>
        <p:spPr>
          <a:xfrm>
            <a:off x="454709" y="1307700"/>
            <a:ext cx="5558466" cy="1289456"/>
          </a:xfrm>
          <a:prstGeom prst="rect">
            <a:avLst/>
          </a:prstGeom>
          <a:noFill/>
        </p:spPr>
        <p:txBody>
          <a:bodyPr wrap="square" rtlCol="0">
            <a:spAutoFit/>
          </a:bodyPr>
          <a:lstStyle/>
          <a:p>
            <a:pPr algn="just">
              <a:lnSpc>
                <a:spcPct val="150000"/>
              </a:lnSpc>
              <a:spcBef>
                <a:spcPts val="1200"/>
              </a:spcBef>
            </a:pPr>
            <a:r>
              <a:rPr kumimoji="1" lang="zh-CN" altLang="en-US" b="1" dirty="0"/>
              <a:t>互补性创新：</a:t>
            </a:r>
            <a:r>
              <a:rPr kumimoji="1" lang="zh-CN" altLang="en-US" dirty="0"/>
              <a:t>当一种技术出现后，要想真正发挥价值，人们往往需要同步改变其他技术、组织流程、技能结构或商业模式，这些“配套改变”本身也是一种创新。</a:t>
            </a:r>
          </a:p>
        </p:txBody>
      </p:sp>
      <p:sp>
        <p:nvSpPr>
          <p:cNvPr id="3" name="文本框 2">
            <a:extLst>
              <a:ext uri="{FF2B5EF4-FFF2-40B4-BE49-F238E27FC236}">
                <a16:creationId xmlns:a16="http://schemas.microsoft.com/office/drawing/2014/main" id="{5DC1C282-D77B-B679-13D7-C6B3DB7626AB}"/>
              </a:ext>
            </a:extLst>
          </p:cNvPr>
          <p:cNvSpPr txBox="1"/>
          <p:nvPr/>
        </p:nvSpPr>
        <p:spPr>
          <a:xfrm>
            <a:off x="556779" y="2768357"/>
            <a:ext cx="5341109" cy="3782446"/>
          </a:xfrm>
          <a:prstGeom prst="rect">
            <a:avLst/>
          </a:prstGeom>
          <a:noFill/>
          <a:ln w="19050">
            <a:solidFill>
              <a:schemeClr val="accent1"/>
            </a:solidFill>
            <a:prstDash val="dash"/>
          </a:ln>
        </p:spPr>
        <p:txBody>
          <a:bodyPr wrap="square" rtlCol="0">
            <a:spAutoFit/>
          </a:bodyPr>
          <a:lstStyle/>
          <a:p>
            <a:pPr algn="just">
              <a:lnSpc>
                <a:spcPct val="150000"/>
              </a:lnSpc>
              <a:buNone/>
            </a:pPr>
            <a:r>
              <a:rPr lang="zh-CN" altLang="en-US" b="1" dirty="0"/>
              <a:t>例子 </a:t>
            </a:r>
            <a:r>
              <a:rPr lang="en-US" altLang="zh-CN" b="1" dirty="0"/>
              <a:t>1</a:t>
            </a:r>
            <a:r>
              <a:rPr lang="zh-CN" altLang="en-US" b="1" dirty="0"/>
              <a:t>：大语言模型</a:t>
            </a:r>
            <a:r>
              <a:rPr lang="en-US" altLang="zh-CN" b="1" dirty="0"/>
              <a:t> + </a:t>
            </a:r>
            <a:r>
              <a:rPr lang="zh-CN" altLang="en-US" b="1" dirty="0"/>
              <a:t>教师</a:t>
            </a:r>
          </a:p>
          <a:p>
            <a:pPr algn="just">
              <a:lnSpc>
                <a:spcPct val="150000"/>
              </a:lnSpc>
              <a:buNone/>
            </a:pPr>
            <a:r>
              <a:rPr lang="zh-CN" altLang="en-US" dirty="0"/>
              <a:t>如果只是把</a:t>
            </a:r>
            <a:r>
              <a:rPr lang="en-US" altLang="zh-CN" dirty="0"/>
              <a:t>DeepSeek</a:t>
            </a:r>
            <a:r>
              <a:rPr lang="zh-CN" altLang="en-US" dirty="0"/>
              <a:t>放进课堂，但老师教学方式不改，效果并不会变好。要让 </a:t>
            </a:r>
            <a:r>
              <a:rPr lang="en-US" altLang="zh-CN" dirty="0"/>
              <a:t>AI </a:t>
            </a:r>
            <a:r>
              <a:rPr lang="zh-CN" altLang="en-US" dirty="0"/>
              <a:t>真正提升学习质量，老师可能要：</a:t>
            </a:r>
          </a:p>
          <a:p>
            <a:pPr marL="285750" indent="-285750" algn="just">
              <a:lnSpc>
                <a:spcPct val="150000"/>
              </a:lnSpc>
              <a:buFont typeface="Arial" panose="020B0604020202020204" pitchFamily="34" charset="0"/>
              <a:buChar char="•"/>
            </a:pPr>
            <a:r>
              <a:rPr lang="zh-CN" altLang="en-US" dirty="0"/>
              <a:t>改课程设计（例如加入“</a:t>
            </a:r>
            <a:r>
              <a:rPr lang="en-US" altLang="zh-CN" dirty="0"/>
              <a:t>AI </a:t>
            </a:r>
            <a:r>
              <a:rPr lang="zh-CN" altLang="en-US" dirty="0"/>
              <a:t>辅助写作”环节）</a:t>
            </a:r>
          </a:p>
          <a:p>
            <a:pPr marL="285750" indent="-285750" algn="just">
              <a:lnSpc>
                <a:spcPct val="150000"/>
              </a:lnSpc>
              <a:buFont typeface="Arial" panose="020B0604020202020204" pitchFamily="34" charset="0"/>
              <a:buChar char="•"/>
            </a:pPr>
            <a:r>
              <a:rPr lang="zh-CN" altLang="en-US" dirty="0"/>
              <a:t>改考核方式（例如允许学生解释</a:t>
            </a:r>
            <a:r>
              <a:rPr lang="en-US" altLang="zh-CN" dirty="0"/>
              <a:t>AI</a:t>
            </a:r>
            <a:r>
              <a:rPr lang="zh-CN" altLang="en-US" dirty="0"/>
              <a:t>输出背后的逻辑）</a:t>
            </a:r>
          </a:p>
          <a:p>
            <a:pPr marL="285750" indent="-285750" algn="just">
              <a:lnSpc>
                <a:spcPct val="150000"/>
              </a:lnSpc>
              <a:buFont typeface="Arial" panose="020B0604020202020204" pitchFamily="34" charset="0"/>
              <a:buChar char="•"/>
            </a:pPr>
            <a:r>
              <a:rPr lang="zh-CN" altLang="en-US" dirty="0"/>
              <a:t>改课堂互动形式（例如让</a:t>
            </a:r>
            <a:r>
              <a:rPr lang="en-US" altLang="zh-CN" dirty="0"/>
              <a:t>AI</a:t>
            </a:r>
            <a:r>
              <a:rPr lang="zh-CN" altLang="en-US" dirty="0"/>
              <a:t>模拟辩论对手）</a:t>
            </a:r>
          </a:p>
          <a:p>
            <a:pPr marL="285750" indent="-285750" algn="ctr">
              <a:lnSpc>
                <a:spcPct val="150000"/>
              </a:lnSpc>
              <a:buFont typeface="Arial" panose="020B0604020202020204" pitchFamily="34" charset="0"/>
              <a:buChar char="•"/>
            </a:pPr>
            <a:r>
              <a:rPr lang="zh-CN" altLang="en-US" dirty="0"/>
              <a:t>这些新的教学方式 </a:t>
            </a:r>
            <a:r>
              <a:rPr lang="zh-CN" altLang="en-US" b="1" dirty="0"/>
              <a:t>本身就构成了“互补性创新”</a:t>
            </a:r>
            <a:r>
              <a:rPr lang="zh-CN" altLang="en-US" dirty="0"/>
              <a:t>。</a:t>
            </a:r>
          </a:p>
        </p:txBody>
      </p:sp>
      <p:sp>
        <p:nvSpPr>
          <p:cNvPr id="5" name="文本框 4">
            <a:extLst>
              <a:ext uri="{FF2B5EF4-FFF2-40B4-BE49-F238E27FC236}">
                <a16:creationId xmlns:a16="http://schemas.microsoft.com/office/drawing/2014/main" id="{017D173A-90B2-E39E-5565-71164FD060C3}"/>
              </a:ext>
            </a:extLst>
          </p:cNvPr>
          <p:cNvSpPr txBox="1"/>
          <p:nvPr/>
        </p:nvSpPr>
        <p:spPr>
          <a:xfrm>
            <a:off x="6306349" y="2768357"/>
            <a:ext cx="5341109" cy="3782446"/>
          </a:xfrm>
          <a:prstGeom prst="rect">
            <a:avLst/>
          </a:prstGeom>
          <a:noFill/>
          <a:ln w="19050">
            <a:solidFill>
              <a:schemeClr val="accent1"/>
            </a:solidFill>
            <a:prstDash val="dash"/>
          </a:ln>
        </p:spPr>
        <p:txBody>
          <a:bodyPr wrap="square" rtlCol="0">
            <a:spAutoFit/>
          </a:bodyPr>
          <a:lstStyle/>
          <a:p>
            <a:pPr algn="just">
              <a:lnSpc>
                <a:spcPct val="150000"/>
              </a:lnSpc>
            </a:pPr>
            <a:r>
              <a:rPr lang="zh-CN" altLang="en-US" b="1" dirty="0"/>
              <a:t>例子 </a:t>
            </a:r>
            <a:r>
              <a:rPr lang="en-US" altLang="zh-CN" b="1" dirty="0"/>
              <a:t>2</a:t>
            </a:r>
            <a:r>
              <a:rPr lang="zh-CN" altLang="en-US" b="1" dirty="0"/>
              <a:t>：</a:t>
            </a:r>
            <a:r>
              <a:rPr lang="en-US" altLang="zh-CN" b="1" dirty="0"/>
              <a:t>AI </a:t>
            </a:r>
            <a:r>
              <a:rPr lang="zh-CN" altLang="en-US" b="1" dirty="0"/>
              <a:t>辅助医疗</a:t>
            </a:r>
          </a:p>
          <a:p>
            <a:pPr algn="just">
              <a:lnSpc>
                <a:spcPct val="150000"/>
              </a:lnSpc>
            </a:pPr>
            <a:r>
              <a:rPr lang="en-US" altLang="zh-CN" dirty="0"/>
              <a:t>AI</a:t>
            </a:r>
            <a:r>
              <a:rPr lang="zh-CN" altLang="en-US" dirty="0"/>
              <a:t>可以读片，但如果医院：不改影像科工作流程；不培养会与 </a:t>
            </a:r>
            <a:r>
              <a:rPr lang="en-US" altLang="zh-CN" dirty="0"/>
              <a:t>AI </a:t>
            </a:r>
            <a:r>
              <a:rPr lang="zh-CN" altLang="en-US" dirty="0"/>
              <a:t>合作的医生；不建立数据共享系统</a:t>
            </a:r>
          </a:p>
          <a:p>
            <a:pPr algn="just">
              <a:lnSpc>
                <a:spcPct val="150000"/>
              </a:lnSpc>
            </a:pPr>
            <a:r>
              <a:rPr lang="zh-CN" altLang="en-US" dirty="0"/>
              <a:t>那么 </a:t>
            </a:r>
            <a:r>
              <a:rPr lang="en-US" altLang="zh-CN" dirty="0"/>
              <a:t>AI </a:t>
            </a:r>
            <a:r>
              <a:rPr lang="zh-CN" altLang="en-US" b="1" dirty="0"/>
              <a:t>读得再准也发挥不出价值</a:t>
            </a:r>
            <a:r>
              <a:rPr lang="zh-CN" altLang="en-US" dirty="0"/>
              <a:t>。因此医院会进行：</a:t>
            </a:r>
          </a:p>
          <a:p>
            <a:pPr marL="742950" lvl="1" indent="-285750" algn="just">
              <a:lnSpc>
                <a:spcPct val="150000"/>
              </a:lnSpc>
              <a:buFont typeface="Arial" panose="020B0604020202020204" pitchFamily="34" charset="0"/>
              <a:buChar char="•"/>
            </a:pPr>
            <a:r>
              <a:rPr lang="zh-CN" altLang="en-US" dirty="0"/>
              <a:t>岗位分工变化（</a:t>
            </a:r>
            <a:r>
              <a:rPr lang="en-US" altLang="zh-CN" dirty="0"/>
              <a:t>AI </a:t>
            </a:r>
            <a:r>
              <a:rPr lang="zh-CN" altLang="en-US" dirty="0"/>
              <a:t>先初筛 → 医生做判断与沟通）</a:t>
            </a:r>
          </a:p>
          <a:p>
            <a:pPr marL="742950" lvl="1" indent="-285750" algn="just">
              <a:lnSpc>
                <a:spcPct val="150000"/>
              </a:lnSpc>
              <a:buFont typeface="Arial" panose="020B0604020202020204" pitchFamily="34" charset="0"/>
              <a:buChar char="•"/>
            </a:pPr>
            <a:r>
              <a:rPr lang="zh-CN" altLang="en-US" dirty="0"/>
              <a:t>数据标准化改革</a:t>
            </a:r>
          </a:p>
          <a:p>
            <a:pPr marL="742950" lvl="1" indent="-285750" algn="just">
              <a:lnSpc>
                <a:spcPct val="150000"/>
              </a:lnSpc>
              <a:buFont typeface="Arial" panose="020B0604020202020204" pitchFamily="34" charset="0"/>
              <a:buChar char="•"/>
            </a:pPr>
            <a:r>
              <a:rPr lang="zh-CN" altLang="en-US" dirty="0"/>
              <a:t>新型医疗服务模式（远程 </a:t>
            </a:r>
            <a:r>
              <a:rPr lang="en-US" altLang="zh-CN" dirty="0"/>
              <a:t>AI </a:t>
            </a:r>
            <a:r>
              <a:rPr lang="zh-CN" altLang="en-US" dirty="0"/>
              <a:t>诊断）</a:t>
            </a:r>
          </a:p>
          <a:p>
            <a:pPr algn="just">
              <a:lnSpc>
                <a:spcPct val="150000"/>
              </a:lnSpc>
            </a:pPr>
            <a:r>
              <a:rPr lang="zh-CN" altLang="en-US" dirty="0"/>
              <a:t>这些改变就是 </a:t>
            </a:r>
            <a:r>
              <a:rPr lang="zh-CN" altLang="en-US" b="1" dirty="0"/>
              <a:t>互补性创新</a:t>
            </a:r>
            <a:r>
              <a:rPr lang="zh-CN" altLang="en-US" dirty="0"/>
              <a:t>。</a:t>
            </a:r>
          </a:p>
        </p:txBody>
      </p:sp>
      <p:sp>
        <p:nvSpPr>
          <p:cNvPr id="6" name="思想气泡: 云 5">
            <a:extLst>
              <a:ext uri="{FF2B5EF4-FFF2-40B4-BE49-F238E27FC236}">
                <a16:creationId xmlns:a16="http://schemas.microsoft.com/office/drawing/2014/main" id="{FBDD1966-3153-2C61-F913-3E83F0A4EE02}"/>
              </a:ext>
            </a:extLst>
          </p:cNvPr>
          <p:cNvSpPr/>
          <p:nvPr/>
        </p:nvSpPr>
        <p:spPr>
          <a:xfrm>
            <a:off x="7841974" y="353331"/>
            <a:ext cx="4124739" cy="2006788"/>
          </a:xfrm>
          <a:prstGeom prst="cloudCallou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大家有没有想过这样一个问题，为什么同样是用</a:t>
            </a:r>
            <a:r>
              <a:rPr lang="en-US" altLang="zh-CN" dirty="0"/>
              <a:t>DeepSeek</a:t>
            </a:r>
            <a:r>
              <a:rPr lang="zh-CN" altLang="en-US" dirty="0"/>
              <a:t>辅助写作业，有的同学分数就很高？</a:t>
            </a:r>
          </a:p>
        </p:txBody>
      </p:sp>
    </p:spTree>
    <p:custDataLst>
      <p:tags r:id="rId1"/>
    </p:custDataLst>
    <p:extLst>
      <p:ext uri="{BB962C8B-B14F-4D97-AF65-F5344CB8AC3E}">
        <p14:creationId xmlns:p14="http://schemas.microsoft.com/office/powerpoint/2010/main" val="242838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35438" y="907590"/>
            <a:ext cx="5594949" cy="400110"/>
          </a:xfrm>
          <a:prstGeom prst="rect">
            <a:avLst/>
          </a:prstGeom>
          <a:noFill/>
        </p:spPr>
        <p:txBody>
          <a:bodyPr wrap="square" rtlCol="0">
            <a:spAutoFit/>
          </a:bodyPr>
          <a:lstStyle/>
          <a:p>
            <a:pPr algn="just"/>
            <a:r>
              <a:rPr lang="zh-CN" altLang="en-US" sz="2000" b="1" dirty="0">
                <a:latin typeface="+mn-ea"/>
                <a:cs typeface="Times New Roman" panose="02020603050405020304" pitchFamily="18" charset="0"/>
              </a:rPr>
              <a:t>为什么滞后效应是最合理的解释</a:t>
            </a:r>
            <a:endParaRPr lang="zh-CN" altLang="en-US" sz="2000" b="1" dirty="0">
              <a:latin typeface="+mn-ea"/>
            </a:endParaRPr>
          </a:p>
        </p:txBody>
      </p:sp>
      <p:sp>
        <p:nvSpPr>
          <p:cNvPr id="2" name="文本框 1">
            <a:extLst>
              <a:ext uri="{FF2B5EF4-FFF2-40B4-BE49-F238E27FC236}">
                <a16:creationId xmlns:a16="http://schemas.microsoft.com/office/drawing/2014/main" id="{849A3995-EBB8-5CB4-EFF3-D07A9415AC11}"/>
              </a:ext>
            </a:extLst>
          </p:cNvPr>
          <p:cNvSpPr txBox="1"/>
          <p:nvPr/>
        </p:nvSpPr>
        <p:spPr>
          <a:xfrm>
            <a:off x="444769" y="1420634"/>
            <a:ext cx="11108267" cy="4244111"/>
          </a:xfrm>
          <a:prstGeom prst="rect">
            <a:avLst/>
          </a:prstGeom>
          <a:noFill/>
        </p:spPr>
        <p:txBody>
          <a:bodyPr wrap="square" rtlCol="0">
            <a:spAutoFit/>
          </a:bodyPr>
          <a:lstStyle/>
          <a:p>
            <a:pPr algn="just">
              <a:lnSpc>
                <a:spcPct val="150000"/>
              </a:lnSpc>
              <a:spcBef>
                <a:spcPts val="1200"/>
              </a:spcBef>
            </a:pPr>
            <a:r>
              <a:rPr kumimoji="1" lang="en-US" altLang="zh-CN" b="1" dirty="0"/>
              <a:t>2.</a:t>
            </a:r>
            <a:r>
              <a:rPr kumimoji="1" lang="zh-CN" altLang="en-US" b="1" dirty="0"/>
              <a:t> 人工智能引起的补充性创新</a:t>
            </a:r>
            <a:endParaRPr kumimoji="1" lang="en-US" altLang="zh-CN" b="1" dirty="0"/>
          </a:p>
          <a:p>
            <a:pPr marL="285750" indent="-285750" algn="just">
              <a:lnSpc>
                <a:spcPct val="150000"/>
              </a:lnSpc>
              <a:spcBef>
                <a:spcPts val="1200"/>
              </a:spcBef>
              <a:buFont typeface="Arial" panose="020B0604020202020204" pitchFamily="34" charset="0"/>
              <a:buChar char="•"/>
            </a:pPr>
            <a:r>
              <a:rPr kumimoji="1" lang="zh-CN" altLang="en-US" b="1" dirty="0"/>
              <a:t>机器学习系统可以刺激各种互补创新。</a:t>
            </a:r>
            <a:r>
              <a:rPr kumimoji="1" lang="zh-CN" altLang="en-US" dirty="0"/>
              <a:t>例如，机器视觉</a:t>
            </a:r>
            <a:r>
              <a:rPr kumimoji="1" lang="en-US" altLang="zh-CN" dirty="0"/>
              <a:t>——</a:t>
            </a:r>
            <a:r>
              <a:rPr kumimoji="1" lang="zh-CN" altLang="en-US" dirty="0"/>
              <a:t>看到和识别物体的能力。随着机器视觉识别行人的错误率从每</a:t>
            </a:r>
            <a:r>
              <a:rPr kumimoji="1" lang="en-US" altLang="zh-CN" dirty="0"/>
              <a:t>30</a:t>
            </a:r>
            <a:r>
              <a:rPr kumimoji="1" lang="zh-CN" altLang="en-US" dirty="0"/>
              <a:t>帧一个提高到每</a:t>
            </a:r>
            <a:r>
              <a:rPr kumimoji="1" lang="en-US" altLang="zh-CN" dirty="0"/>
              <a:t>3000</a:t>
            </a:r>
            <a:r>
              <a:rPr kumimoji="1" lang="zh-CN" altLang="en-US" dirty="0"/>
              <a:t>万帧一个，自动驾驶变得越来越可行，各种工厂自动化任务和医疗诊断也是如此。</a:t>
            </a:r>
            <a:endParaRPr kumimoji="1" lang="en-US" altLang="zh-CN" dirty="0"/>
          </a:p>
          <a:p>
            <a:pPr marL="285750" indent="-285750" algn="just">
              <a:lnSpc>
                <a:spcPct val="150000"/>
              </a:lnSpc>
              <a:spcBef>
                <a:spcPts val="1200"/>
              </a:spcBef>
              <a:buFont typeface="Arial" panose="020B0604020202020204" pitchFamily="34" charset="0"/>
              <a:buChar char="•"/>
            </a:pPr>
            <a:r>
              <a:rPr kumimoji="1" lang="zh-CN" altLang="en-US" b="1" dirty="0"/>
              <a:t>机器还拥有能够即时与他人分享知识和技能。</a:t>
            </a:r>
            <a:r>
              <a:rPr kumimoji="1" lang="zh-CN" altLang="en-US" dirty="0"/>
              <a:t>云计算的兴起使得云机器人技术得以实现：机器人之间的知识共享。一旦一个地方的机器学会了一项新技能，它就可以通过数字网络复制到其他机器上。</a:t>
            </a:r>
            <a:endParaRPr kumimoji="1" lang="en-US" altLang="zh-CN" dirty="0"/>
          </a:p>
          <a:p>
            <a:pPr marL="285750" indent="-285750" algn="just">
              <a:lnSpc>
                <a:spcPct val="150000"/>
              </a:lnSpc>
              <a:spcBef>
                <a:spcPts val="1200"/>
              </a:spcBef>
              <a:buFont typeface="Arial" panose="020B0604020202020204" pitchFamily="34" charset="0"/>
              <a:buChar char="•"/>
            </a:pPr>
            <a:r>
              <a:rPr kumimoji="1" lang="zh-CN" altLang="en-US" b="1" dirty="0"/>
              <a:t>数据和技能都可以共享，反过来又增加了改进的速度。</a:t>
            </a:r>
            <a:r>
              <a:rPr kumimoji="1" lang="zh-CN" altLang="en-US" dirty="0"/>
              <a:t>例如，遇到异常情况的自动驾驶汽车可以将该信息上传到一个共享平台，在那里可以汇总足够的例子来推断出一个模式。只要一辆自动驾驶汽车经历一个异常情况，许多车辆才能从中学习。</a:t>
            </a:r>
          </a:p>
        </p:txBody>
      </p:sp>
    </p:spTree>
    <p:custDataLst>
      <p:tags r:id="rId1"/>
    </p:custDataLst>
    <p:extLst>
      <p:ext uri="{BB962C8B-B14F-4D97-AF65-F5344CB8AC3E}">
        <p14:creationId xmlns:p14="http://schemas.microsoft.com/office/powerpoint/2010/main" val="93631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58016" y="911005"/>
            <a:ext cx="5554554" cy="400110"/>
          </a:xfrm>
          <a:prstGeom prst="rect">
            <a:avLst/>
          </a:prstGeom>
          <a:noFill/>
        </p:spPr>
        <p:txBody>
          <a:bodyPr wrap="square" rtlCol="0">
            <a:spAutoFit/>
          </a:bodyPr>
          <a:lstStyle/>
          <a:p>
            <a:r>
              <a:rPr lang="zh-CN" altLang="en-US" sz="2000" b="1" dirty="0"/>
              <a:t>二、人工智能发展推动经济增长的内在逻辑</a:t>
            </a:r>
          </a:p>
        </p:txBody>
      </p:sp>
      <p:sp>
        <p:nvSpPr>
          <p:cNvPr id="2" name="文本框 1">
            <a:extLst>
              <a:ext uri="{FF2B5EF4-FFF2-40B4-BE49-F238E27FC236}">
                <a16:creationId xmlns:a16="http://schemas.microsoft.com/office/drawing/2014/main" id="{3F708855-6F89-1A30-9581-CF45497D93D1}"/>
              </a:ext>
            </a:extLst>
          </p:cNvPr>
          <p:cNvSpPr txBox="1"/>
          <p:nvPr/>
        </p:nvSpPr>
        <p:spPr>
          <a:xfrm>
            <a:off x="696912" y="1311115"/>
            <a:ext cx="8402742" cy="369332"/>
          </a:xfrm>
          <a:prstGeom prst="rect">
            <a:avLst/>
          </a:prstGeom>
          <a:noFill/>
        </p:spPr>
        <p:txBody>
          <a:bodyPr wrap="square" rtlCol="0">
            <a:spAutoFit/>
          </a:bodyPr>
          <a:lstStyle/>
          <a:p>
            <a:pPr algn="just"/>
            <a:r>
              <a:rPr lang="zh-CN" altLang="en-US" b="1" dirty="0"/>
              <a:t>（一）人工智能以“智能自动化”形成</a:t>
            </a:r>
            <a:r>
              <a:rPr lang="zh-CN" altLang="en-US" b="1" dirty="0">
                <a:solidFill>
                  <a:srgbClr val="9D1223"/>
                </a:solidFill>
              </a:rPr>
              <a:t>突破规模报酬递减</a:t>
            </a:r>
            <a:r>
              <a:rPr lang="zh-CN" altLang="en-US" b="1" dirty="0"/>
              <a:t>的新型生产要素</a:t>
            </a:r>
          </a:p>
        </p:txBody>
      </p:sp>
      <p:sp>
        <p:nvSpPr>
          <p:cNvPr id="6" name="文本框 5">
            <a:extLst>
              <a:ext uri="{FF2B5EF4-FFF2-40B4-BE49-F238E27FC236}">
                <a16:creationId xmlns:a16="http://schemas.microsoft.com/office/drawing/2014/main" id="{16675CBF-BA8D-A069-8515-54E76D479299}"/>
              </a:ext>
            </a:extLst>
          </p:cNvPr>
          <p:cNvSpPr txBox="1"/>
          <p:nvPr/>
        </p:nvSpPr>
        <p:spPr>
          <a:xfrm>
            <a:off x="358015" y="1796797"/>
            <a:ext cx="7185785" cy="1060931"/>
          </a:xfrm>
          <a:prstGeom prst="rect">
            <a:avLst/>
          </a:prstGeom>
          <a:noFill/>
          <a:ln w="19050">
            <a:solidFill>
              <a:schemeClr val="accent1"/>
            </a:solidFill>
            <a:prstDash val="dash"/>
          </a:ln>
        </p:spPr>
        <p:txBody>
          <a:bodyPr wrap="square" rtlCol="0">
            <a:spAutoFit/>
          </a:bodyPr>
          <a:lstStyle/>
          <a:p>
            <a:pPr>
              <a:lnSpc>
                <a:spcPct val="120000"/>
              </a:lnSpc>
            </a:pPr>
            <a:r>
              <a:rPr lang="en-US" altLang="zh-CN" b="1" dirty="0"/>
              <a:t>1.</a:t>
            </a:r>
            <a:r>
              <a:rPr lang="zh-CN" altLang="en-US" b="1" dirty="0"/>
              <a:t>  从传统自动化到智能自动化的跃迁</a:t>
            </a:r>
          </a:p>
          <a:p>
            <a:pPr marL="285750" indent="-285750" algn="just">
              <a:lnSpc>
                <a:spcPct val="120000"/>
              </a:lnSpc>
              <a:buFont typeface="Wingdings" pitchFamily="2" charset="2"/>
              <a:buChar char="l"/>
            </a:pPr>
            <a:r>
              <a:rPr lang="zh-CN" altLang="en-US" b="1" dirty="0"/>
              <a:t>传统自动化局限性</a:t>
            </a:r>
            <a:r>
              <a:rPr lang="zh-CN" altLang="en-US" dirty="0"/>
              <a:t>：任务单一、静态运行、设备折旧明显</a:t>
            </a:r>
          </a:p>
          <a:p>
            <a:pPr marL="285750" indent="-285750" algn="just">
              <a:lnSpc>
                <a:spcPct val="120000"/>
              </a:lnSpc>
              <a:buFont typeface="Wingdings" pitchFamily="2" charset="2"/>
              <a:buChar char="l"/>
            </a:pPr>
            <a:r>
              <a:rPr lang="zh-CN" altLang="en-US" b="1" dirty="0"/>
              <a:t>智能自动化核心特征</a:t>
            </a:r>
            <a:r>
              <a:rPr lang="zh-CN" altLang="en-US" dirty="0"/>
              <a:t>：以</a:t>
            </a:r>
            <a:r>
              <a:rPr lang="en-US" altLang="zh-CN" dirty="0"/>
              <a:t>AI</a:t>
            </a:r>
            <a:r>
              <a:rPr lang="zh-CN" altLang="en-US" dirty="0"/>
              <a:t>算法驱动、具备学习与自我优化能力</a:t>
            </a:r>
          </a:p>
        </p:txBody>
      </p:sp>
      <p:sp>
        <p:nvSpPr>
          <p:cNvPr id="7" name="圆角矩形 6">
            <a:extLst>
              <a:ext uri="{FF2B5EF4-FFF2-40B4-BE49-F238E27FC236}">
                <a16:creationId xmlns:a16="http://schemas.microsoft.com/office/drawing/2014/main" id="{B6725451-F65A-B7E0-5665-D26F455B9979}"/>
              </a:ext>
            </a:extLst>
          </p:cNvPr>
          <p:cNvSpPr/>
          <p:nvPr/>
        </p:nvSpPr>
        <p:spPr>
          <a:xfrm>
            <a:off x="4231688" y="2970363"/>
            <a:ext cx="3811516" cy="362415"/>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2.</a:t>
            </a:r>
            <a:r>
              <a:rPr lang="zh-CN" altLang="en-US" b="1" dirty="0"/>
              <a:t> 智能自动化的三大突破机制</a:t>
            </a:r>
            <a:endParaRPr kumimoji="1" lang="zh-CN" altLang="en-US" b="1" dirty="0"/>
          </a:p>
        </p:txBody>
      </p:sp>
      <p:sp>
        <p:nvSpPr>
          <p:cNvPr id="10" name="文本框 9">
            <a:extLst>
              <a:ext uri="{FF2B5EF4-FFF2-40B4-BE49-F238E27FC236}">
                <a16:creationId xmlns:a16="http://schemas.microsoft.com/office/drawing/2014/main" id="{C0A5FA5E-35CD-5110-2EF4-FFACA68AEF24}"/>
              </a:ext>
            </a:extLst>
          </p:cNvPr>
          <p:cNvSpPr txBox="1"/>
          <p:nvPr/>
        </p:nvSpPr>
        <p:spPr>
          <a:xfrm>
            <a:off x="358016" y="3681858"/>
            <a:ext cx="3544911" cy="1785104"/>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a:t>
            </a:r>
            <a:r>
              <a:rPr lang="en-US" altLang="zh-CN" b="1" dirty="0"/>
              <a:t>1</a:t>
            </a:r>
            <a:r>
              <a:rPr lang="zh-CN" altLang="en-US" b="1" dirty="0"/>
              <a:t>）任务复杂性跃升</a:t>
            </a:r>
            <a:endParaRPr lang="en-US" altLang="zh-CN" b="1" dirty="0"/>
          </a:p>
          <a:p>
            <a:pPr marL="285750" indent="-285750" algn="just">
              <a:spcBef>
                <a:spcPts val="1200"/>
              </a:spcBef>
              <a:buFont typeface="Arial" panose="020B0604020202020204" pitchFamily="34" charset="0"/>
              <a:buChar char="•"/>
            </a:pPr>
            <a:r>
              <a:rPr lang="zh-CN" altLang="en-US" dirty="0"/>
              <a:t>从简单重复劳动 → 跨领域复杂决策</a:t>
            </a:r>
            <a:endParaRPr lang="en-US" altLang="zh-CN" dirty="0"/>
          </a:p>
          <a:p>
            <a:pPr marL="285750" indent="-285750" algn="just">
              <a:spcBef>
                <a:spcPts val="1200"/>
              </a:spcBef>
              <a:buFont typeface="Arial" panose="020B0604020202020204" pitchFamily="34" charset="0"/>
              <a:buChar char="•"/>
            </a:pPr>
            <a:r>
              <a:rPr lang="zh-CN" altLang="en-US" dirty="0"/>
              <a:t>具备适应性与灵活性，可执行非结构化任务</a:t>
            </a:r>
          </a:p>
        </p:txBody>
      </p:sp>
      <p:sp>
        <p:nvSpPr>
          <p:cNvPr id="11" name="文本框 10">
            <a:extLst>
              <a:ext uri="{FF2B5EF4-FFF2-40B4-BE49-F238E27FC236}">
                <a16:creationId xmlns:a16="http://schemas.microsoft.com/office/drawing/2014/main" id="{E53604BE-BCAC-0FDA-FE93-4DDB0B15A9A3}"/>
              </a:ext>
            </a:extLst>
          </p:cNvPr>
          <p:cNvSpPr txBox="1"/>
          <p:nvPr/>
        </p:nvSpPr>
        <p:spPr>
          <a:xfrm>
            <a:off x="4323544" y="3681858"/>
            <a:ext cx="3544911" cy="1508105"/>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a:t>
            </a:r>
            <a:r>
              <a:rPr lang="en-US" altLang="zh-CN" b="1" dirty="0"/>
              <a:t>2</a:t>
            </a:r>
            <a:r>
              <a:rPr lang="zh-CN" altLang="en-US" b="1" dirty="0"/>
              <a:t>）规模经济重构</a:t>
            </a:r>
            <a:endParaRPr lang="en-US" altLang="zh-CN" b="1" dirty="0"/>
          </a:p>
          <a:p>
            <a:pPr marL="285750" indent="-285750" algn="just">
              <a:spcBef>
                <a:spcPts val="1200"/>
              </a:spcBef>
              <a:buFont typeface="Arial" panose="020B0604020202020204" pitchFamily="34" charset="0"/>
              <a:buChar char="•"/>
            </a:pPr>
            <a:r>
              <a:rPr lang="en-US" altLang="zh-CN" dirty="0"/>
              <a:t>AI</a:t>
            </a:r>
            <a:r>
              <a:rPr lang="zh-CN" altLang="en-US" dirty="0"/>
              <a:t>通过深度学习持续提升性能</a:t>
            </a:r>
            <a:endParaRPr lang="en-US" altLang="zh-CN" dirty="0"/>
          </a:p>
          <a:p>
            <a:pPr marL="285750" indent="-285750" algn="just">
              <a:spcBef>
                <a:spcPts val="1200"/>
              </a:spcBef>
              <a:buFont typeface="Arial" panose="020B0604020202020204" pitchFamily="34" charset="0"/>
              <a:buChar char="•"/>
            </a:pPr>
            <a:r>
              <a:rPr lang="zh-CN" altLang="en-US" dirty="0"/>
              <a:t>打破传统资本要素</a:t>
            </a:r>
            <a:r>
              <a:rPr lang="zh-CN" altLang="en-US" b="1" dirty="0"/>
              <a:t>边际收益递减</a:t>
            </a:r>
            <a:r>
              <a:rPr lang="zh-CN" altLang="en-US" dirty="0"/>
              <a:t>规律</a:t>
            </a:r>
          </a:p>
        </p:txBody>
      </p:sp>
      <p:sp>
        <p:nvSpPr>
          <p:cNvPr id="12" name="文本框 11">
            <a:extLst>
              <a:ext uri="{FF2B5EF4-FFF2-40B4-BE49-F238E27FC236}">
                <a16:creationId xmlns:a16="http://schemas.microsoft.com/office/drawing/2014/main" id="{D11AD4BD-6D93-CB8B-610B-38CAA182E9CF}"/>
              </a:ext>
            </a:extLst>
          </p:cNvPr>
          <p:cNvSpPr txBox="1"/>
          <p:nvPr/>
        </p:nvSpPr>
        <p:spPr>
          <a:xfrm>
            <a:off x="8289072" y="3681858"/>
            <a:ext cx="3544911" cy="1785104"/>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a:t>
            </a:r>
            <a:r>
              <a:rPr lang="en-US" altLang="zh-CN" b="1" dirty="0"/>
              <a:t>3</a:t>
            </a:r>
            <a:r>
              <a:rPr lang="zh-CN" altLang="en-US" b="1" dirty="0"/>
              <a:t>）要素成本革命</a:t>
            </a:r>
            <a:endParaRPr lang="en-US" altLang="zh-CN" b="1" dirty="0"/>
          </a:p>
          <a:p>
            <a:pPr marL="285750" indent="-285750" algn="just">
              <a:spcBef>
                <a:spcPts val="1200"/>
              </a:spcBef>
              <a:buFont typeface="Arial" panose="020B0604020202020204" pitchFamily="34" charset="0"/>
              <a:buChar char="•"/>
            </a:pPr>
            <a:r>
              <a:rPr lang="en-US" altLang="zh-CN" b="1" dirty="0"/>
              <a:t>DeepSeek</a:t>
            </a:r>
            <a:r>
              <a:rPr lang="en-US" altLang="zh-CN" dirty="0"/>
              <a:t> </a:t>
            </a:r>
            <a:r>
              <a:rPr lang="zh-CN" altLang="en-US" dirty="0"/>
              <a:t>实现低成本推理</a:t>
            </a:r>
            <a:endParaRPr lang="en-US" altLang="zh-CN" dirty="0"/>
          </a:p>
          <a:p>
            <a:pPr marL="285750" indent="-285750" algn="just">
              <a:spcBef>
                <a:spcPts val="1200"/>
              </a:spcBef>
              <a:buFont typeface="Arial" panose="020B0604020202020204" pitchFamily="34" charset="0"/>
              <a:buChar char="•"/>
            </a:pPr>
            <a:r>
              <a:rPr lang="zh-CN" altLang="en-US" dirty="0"/>
              <a:t>算力资源由“重训练”转向“重推理”，降低自动化边际成本</a:t>
            </a:r>
          </a:p>
        </p:txBody>
      </p:sp>
      <p:sp>
        <p:nvSpPr>
          <p:cNvPr id="13" name="左大括号 12">
            <a:extLst>
              <a:ext uri="{FF2B5EF4-FFF2-40B4-BE49-F238E27FC236}">
                <a16:creationId xmlns:a16="http://schemas.microsoft.com/office/drawing/2014/main" id="{D807917E-BAF7-90F4-F79B-06828945AAA3}"/>
              </a:ext>
            </a:extLst>
          </p:cNvPr>
          <p:cNvSpPr/>
          <p:nvPr/>
        </p:nvSpPr>
        <p:spPr>
          <a:xfrm rot="5400000">
            <a:off x="5990524" y="-993497"/>
            <a:ext cx="293844" cy="8989963"/>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1B9E7F8F-F91C-9E4E-3377-07F4058D0F65}"/>
              </a:ext>
            </a:extLst>
          </p:cNvPr>
          <p:cNvSpPr txBox="1"/>
          <p:nvPr/>
        </p:nvSpPr>
        <p:spPr>
          <a:xfrm>
            <a:off x="358016" y="5648203"/>
            <a:ext cx="11558860" cy="978729"/>
          </a:xfrm>
          <a:prstGeom prst="rect">
            <a:avLst/>
          </a:prstGeom>
          <a:noFill/>
          <a:ln w="19050">
            <a:solidFill>
              <a:schemeClr val="accent1"/>
            </a:solidFill>
            <a:prstDash val="dash"/>
          </a:ln>
        </p:spPr>
        <p:txBody>
          <a:bodyPr wrap="square" rtlCol="0">
            <a:spAutoFit/>
          </a:bodyPr>
          <a:lstStyle/>
          <a:p>
            <a:pPr>
              <a:lnSpc>
                <a:spcPct val="120000"/>
              </a:lnSpc>
            </a:pPr>
            <a:r>
              <a:rPr lang="en-US" altLang="zh-CN" b="1" dirty="0"/>
              <a:t>3.</a:t>
            </a:r>
            <a:r>
              <a:rPr lang="zh-CN" altLang="en-US" b="1" dirty="0"/>
              <a:t>  经济学意义</a:t>
            </a:r>
          </a:p>
          <a:p>
            <a:r>
              <a:rPr lang="zh-CN" altLang="en-US" dirty="0"/>
              <a:t>人工智能成为</a:t>
            </a:r>
            <a:r>
              <a:rPr lang="zh-CN" altLang="en-US" b="1" dirty="0"/>
              <a:t>新型生产要素；</a:t>
            </a:r>
            <a:r>
              <a:rPr lang="zh-CN" altLang="en-US" dirty="0"/>
              <a:t>推动技术进步路径从</a:t>
            </a:r>
            <a:r>
              <a:rPr lang="zh-CN" altLang="en-US" b="1" dirty="0"/>
              <a:t>“物质资本驱动”</a:t>
            </a:r>
            <a:r>
              <a:rPr lang="zh-CN" altLang="en-US" dirty="0"/>
              <a:t>向</a:t>
            </a:r>
            <a:r>
              <a:rPr lang="zh-CN" altLang="en-US" b="1" dirty="0">
                <a:solidFill>
                  <a:srgbClr val="9D1223"/>
                </a:solidFill>
              </a:rPr>
              <a:t>“智能资本驱动”</a:t>
            </a:r>
            <a:r>
              <a:rPr lang="zh-CN" altLang="en-US" dirty="0"/>
              <a:t>转变；为突破传统增长理论中的“规模报酬递减”提供现实基础。</a:t>
            </a:r>
          </a:p>
        </p:txBody>
      </p:sp>
      <p:sp>
        <p:nvSpPr>
          <p:cNvPr id="3" name="思想气泡: 云 2">
            <a:extLst>
              <a:ext uri="{FF2B5EF4-FFF2-40B4-BE49-F238E27FC236}">
                <a16:creationId xmlns:a16="http://schemas.microsoft.com/office/drawing/2014/main" id="{C7986910-C14F-F13D-9101-9CAA3FF78FEA}"/>
              </a:ext>
            </a:extLst>
          </p:cNvPr>
          <p:cNvSpPr/>
          <p:nvPr/>
        </p:nvSpPr>
        <p:spPr>
          <a:xfrm>
            <a:off x="8244367" y="1166816"/>
            <a:ext cx="3672509" cy="1398084"/>
          </a:xfrm>
          <a:prstGeom prst="cloudCallou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什么是规模报酬递减？</a:t>
            </a:r>
          </a:p>
        </p:txBody>
      </p:sp>
    </p:spTree>
    <p:custDataLst>
      <p:tags r:id="rId1"/>
    </p:custDataLst>
    <p:extLst>
      <p:ext uri="{BB962C8B-B14F-4D97-AF65-F5344CB8AC3E}">
        <p14:creationId xmlns:p14="http://schemas.microsoft.com/office/powerpoint/2010/main" val="323030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1BE15-B71D-6942-70A2-6026C296DFEC}"/>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B545FCF7-F6C8-013C-6664-BDFCD7C7053F}"/>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D2B1694A-A8D8-85E9-F7F7-1D3BB879D924}"/>
              </a:ext>
            </a:extLst>
          </p:cNvPr>
          <p:cNvSpPr txBox="1"/>
          <p:nvPr/>
        </p:nvSpPr>
        <p:spPr>
          <a:xfrm>
            <a:off x="358016" y="911005"/>
            <a:ext cx="5554554" cy="400110"/>
          </a:xfrm>
          <a:prstGeom prst="rect">
            <a:avLst/>
          </a:prstGeom>
          <a:noFill/>
        </p:spPr>
        <p:txBody>
          <a:bodyPr wrap="square" rtlCol="0">
            <a:spAutoFit/>
          </a:bodyPr>
          <a:lstStyle/>
          <a:p>
            <a:r>
              <a:rPr lang="zh-CN" altLang="en-US" sz="2000" b="1" dirty="0"/>
              <a:t>二、人工智能发展推动经济增长的内在逻辑</a:t>
            </a:r>
          </a:p>
        </p:txBody>
      </p:sp>
      <p:sp>
        <p:nvSpPr>
          <p:cNvPr id="2" name="文本框 1">
            <a:extLst>
              <a:ext uri="{FF2B5EF4-FFF2-40B4-BE49-F238E27FC236}">
                <a16:creationId xmlns:a16="http://schemas.microsoft.com/office/drawing/2014/main" id="{91C6483D-6836-5F43-A403-8BCD22D9A754}"/>
              </a:ext>
            </a:extLst>
          </p:cNvPr>
          <p:cNvSpPr txBox="1"/>
          <p:nvPr/>
        </p:nvSpPr>
        <p:spPr>
          <a:xfrm>
            <a:off x="696912" y="1311115"/>
            <a:ext cx="8402742" cy="369332"/>
          </a:xfrm>
          <a:prstGeom prst="rect">
            <a:avLst/>
          </a:prstGeom>
          <a:noFill/>
        </p:spPr>
        <p:txBody>
          <a:bodyPr wrap="square" rtlCol="0">
            <a:spAutoFit/>
          </a:bodyPr>
          <a:lstStyle/>
          <a:p>
            <a:pPr algn="just"/>
            <a:r>
              <a:rPr lang="zh-CN" altLang="en-US" b="1" dirty="0"/>
              <a:t>（一）人工智能以“智能自动化”形成</a:t>
            </a:r>
            <a:r>
              <a:rPr lang="zh-CN" altLang="en-US" b="1" dirty="0">
                <a:solidFill>
                  <a:srgbClr val="9D1223"/>
                </a:solidFill>
              </a:rPr>
              <a:t>突破规模报酬递减</a:t>
            </a:r>
            <a:r>
              <a:rPr lang="zh-CN" altLang="en-US" b="1" dirty="0"/>
              <a:t>的新型生产要素</a:t>
            </a:r>
          </a:p>
        </p:txBody>
      </p:sp>
      <p:sp>
        <p:nvSpPr>
          <p:cNvPr id="3" name="文本框 2">
            <a:extLst>
              <a:ext uri="{FF2B5EF4-FFF2-40B4-BE49-F238E27FC236}">
                <a16:creationId xmlns:a16="http://schemas.microsoft.com/office/drawing/2014/main" id="{FF2AC0D9-A5ED-AD59-E559-AB22798450CA}"/>
              </a:ext>
            </a:extLst>
          </p:cNvPr>
          <p:cNvSpPr txBox="1"/>
          <p:nvPr/>
        </p:nvSpPr>
        <p:spPr>
          <a:xfrm>
            <a:off x="696912" y="1827574"/>
            <a:ext cx="10952921" cy="369332"/>
          </a:xfrm>
          <a:prstGeom prst="rect">
            <a:avLst/>
          </a:prstGeom>
          <a:noFill/>
        </p:spPr>
        <p:txBody>
          <a:bodyPr wrap="square" rtlCol="0">
            <a:spAutoFit/>
          </a:bodyPr>
          <a:lstStyle/>
          <a:p>
            <a:r>
              <a:rPr lang="zh-CN" altLang="en-US" b="1" dirty="0"/>
              <a:t>规模报酬递减：</a:t>
            </a:r>
            <a:r>
              <a:rPr lang="zh-CN" altLang="en-US" dirty="0"/>
              <a:t>当投入越来越多，但每增加一点投入带来的产出增长变得越来越少。</a:t>
            </a:r>
          </a:p>
        </p:txBody>
      </p:sp>
      <p:sp>
        <p:nvSpPr>
          <p:cNvPr id="5" name="文本框 4">
            <a:extLst>
              <a:ext uri="{FF2B5EF4-FFF2-40B4-BE49-F238E27FC236}">
                <a16:creationId xmlns:a16="http://schemas.microsoft.com/office/drawing/2014/main" id="{3CF93C35-0EEA-5D42-593F-AAD842C51B41}"/>
              </a:ext>
            </a:extLst>
          </p:cNvPr>
          <p:cNvSpPr txBox="1"/>
          <p:nvPr/>
        </p:nvSpPr>
        <p:spPr>
          <a:xfrm>
            <a:off x="606475" y="2514909"/>
            <a:ext cx="5341109" cy="2535951"/>
          </a:xfrm>
          <a:prstGeom prst="rect">
            <a:avLst/>
          </a:prstGeom>
          <a:noFill/>
          <a:ln w="19050">
            <a:solidFill>
              <a:schemeClr val="accent1"/>
            </a:solidFill>
            <a:prstDash val="dash"/>
          </a:ln>
        </p:spPr>
        <p:txBody>
          <a:bodyPr wrap="square" rtlCol="0">
            <a:spAutoFit/>
          </a:bodyPr>
          <a:lstStyle/>
          <a:p>
            <a:pPr algn="just">
              <a:lnSpc>
                <a:spcPct val="150000"/>
              </a:lnSpc>
            </a:pPr>
            <a:r>
              <a:rPr lang="zh-CN" altLang="en-US" b="1" dirty="0"/>
              <a:t>例子 </a:t>
            </a:r>
            <a:r>
              <a:rPr lang="en-US" altLang="zh-CN" b="1" dirty="0"/>
              <a:t>1</a:t>
            </a:r>
            <a:r>
              <a:rPr lang="zh-CN" altLang="en-US" b="1" dirty="0"/>
              <a:t>：图书馆自习</a:t>
            </a:r>
          </a:p>
          <a:p>
            <a:pPr marL="285750" indent="-285750" algn="just">
              <a:lnSpc>
                <a:spcPct val="150000"/>
              </a:lnSpc>
              <a:buFont typeface="Arial" panose="020B0604020202020204" pitchFamily="34" charset="0"/>
              <a:buChar char="•"/>
            </a:pPr>
            <a:r>
              <a:rPr lang="zh-CN" altLang="en-US" dirty="0"/>
              <a:t>一个人去图书馆占一个座 → 很安静，效率高。</a:t>
            </a:r>
            <a:endParaRPr lang="en-US" altLang="zh-CN" dirty="0"/>
          </a:p>
          <a:p>
            <a:pPr marL="285750" indent="-285750" algn="just">
              <a:lnSpc>
                <a:spcPct val="150000"/>
              </a:lnSpc>
              <a:buFont typeface="Arial" panose="020B0604020202020204" pitchFamily="34" charset="0"/>
              <a:buChar char="•"/>
            </a:pPr>
            <a:r>
              <a:rPr lang="zh-CN" altLang="en-US" dirty="0"/>
              <a:t>两个人一起学习 → 可以互相讨论，可能更高效。</a:t>
            </a:r>
            <a:endParaRPr lang="en-US" altLang="zh-CN" dirty="0"/>
          </a:p>
          <a:p>
            <a:pPr marL="285750" indent="-285750" algn="just">
              <a:lnSpc>
                <a:spcPct val="150000"/>
              </a:lnSpc>
              <a:buFont typeface="Arial" panose="020B0604020202020204" pitchFamily="34" charset="0"/>
              <a:buChar char="•"/>
            </a:pPr>
            <a:r>
              <a:rPr lang="zh-CN" altLang="en-US" dirty="0"/>
              <a:t>十个人挤在一个小桌子上 → 吵、挤、效率下降。</a:t>
            </a:r>
          </a:p>
          <a:p>
            <a:pPr marL="285750" indent="-285750" algn="just">
              <a:lnSpc>
                <a:spcPct val="150000"/>
              </a:lnSpc>
              <a:buFont typeface="Arial" panose="020B0604020202020204" pitchFamily="34" charset="0"/>
              <a:buChar char="•"/>
            </a:pPr>
            <a:r>
              <a:rPr lang="zh-CN" altLang="en-US" b="1" dirty="0"/>
              <a:t>投入（人）越来越多，但每新增一个人带来的学习效率回报越来越低。</a:t>
            </a:r>
            <a:endParaRPr lang="zh-CN" altLang="en-US" dirty="0"/>
          </a:p>
        </p:txBody>
      </p:sp>
      <p:sp>
        <p:nvSpPr>
          <p:cNvPr id="9" name="文本框 8">
            <a:extLst>
              <a:ext uri="{FF2B5EF4-FFF2-40B4-BE49-F238E27FC236}">
                <a16:creationId xmlns:a16="http://schemas.microsoft.com/office/drawing/2014/main" id="{66D43AA5-BA64-3030-19F7-E937171A3119}"/>
              </a:ext>
            </a:extLst>
          </p:cNvPr>
          <p:cNvSpPr txBox="1"/>
          <p:nvPr/>
        </p:nvSpPr>
        <p:spPr>
          <a:xfrm>
            <a:off x="6244418" y="2514908"/>
            <a:ext cx="5341109" cy="2535951"/>
          </a:xfrm>
          <a:prstGeom prst="rect">
            <a:avLst/>
          </a:prstGeom>
          <a:noFill/>
          <a:ln w="19050">
            <a:solidFill>
              <a:schemeClr val="accent1"/>
            </a:solidFill>
            <a:prstDash val="dash"/>
          </a:ln>
        </p:spPr>
        <p:txBody>
          <a:bodyPr wrap="square" rtlCol="0">
            <a:spAutoFit/>
          </a:bodyPr>
          <a:lstStyle/>
          <a:p>
            <a:pPr algn="just">
              <a:lnSpc>
                <a:spcPct val="150000"/>
              </a:lnSpc>
            </a:pPr>
            <a:r>
              <a:rPr lang="zh-CN" altLang="en-US" b="1" dirty="0"/>
              <a:t>例子</a:t>
            </a:r>
            <a:r>
              <a:rPr lang="en-US" altLang="zh-CN" b="1" dirty="0"/>
              <a:t>2</a:t>
            </a:r>
            <a:r>
              <a:rPr lang="zh-CN" altLang="en-US" b="1" dirty="0"/>
              <a:t>：考试前“抱佛脚”式学习</a:t>
            </a:r>
          </a:p>
          <a:p>
            <a:pPr marL="285750" indent="-285750" algn="just">
              <a:lnSpc>
                <a:spcPct val="150000"/>
              </a:lnSpc>
              <a:buFont typeface="Arial" panose="020B0604020202020204" pitchFamily="34" charset="0"/>
              <a:buChar char="•"/>
            </a:pPr>
            <a:r>
              <a:rPr lang="zh-CN" altLang="en-US" dirty="0"/>
              <a:t>学 </a:t>
            </a:r>
            <a:r>
              <a:rPr lang="en-US" altLang="zh-CN" dirty="0"/>
              <a:t>1 </a:t>
            </a:r>
            <a:r>
              <a:rPr lang="zh-CN" altLang="en-US" dirty="0"/>
              <a:t>小时 → 效果很明显</a:t>
            </a:r>
          </a:p>
          <a:p>
            <a:pPr marL="285750" indent="-285750" algn="just">
              <a:lnSpc>
                <a:spcPct val="150000"/>
              </a:lnSpc>
              <a:buFont typeface="Arial" panose="020B0604020202020204" pitchFamily="34" charset="0"/>
              <a:buChar char="•"/>
            </a:pPr>
            <a:r>
              <a:rPr lang="zh-CN" altLang="en-US" dirty="0"/>
              <a:t>学第 </a:t>
            </a:r>
            <a:r>
              <a:rPr lang="en-US" altLang="zh-CN" dirty="0"/>
              <a:t>5 </a:t>
            </a:r>
            <a:r>
              <a:rPr lang="zh-CN" altLang="en-US" dirty="0"/>
              <a:t>小时 → 有点累，但还能吸收</a:t>
            </a:r>
          </a:p>
          <a:p>
            <a:pPr marL="285750" indent="-285750" algn="just">
              <a:lnSpc>
                <a:spcPct val="150000"/>
              </a:lnSpc>
              <a:buFont typeface="Arial" panose="020B0604020202020204" pitchFamily="34" charset="0"/>
              <a:buChar char="•"/>
            </a:pPr>
            <a:r>
              <a:rPr lang="zh-CN" altLang="en-US" dirty="0"/>
              <a:t>学第 </a:t>
            </a:r>
            <a:r>
              <a:rPr lang="en-US" altLang="zh-CN" dirty="0"/>
              <a:t>12 </a:t>
            </a:r>
            <a:r>
              <a:rPr lang="zh-CN" altLang="en-US" dirty="0"/>
              <a:t>小时 → 大脑麻木，效率明显下降</a:t>
            </a:r>
          </a:p>
          <a:p>
            <a:pPr marL="285750" indent="-285750" algn="just">
              <a:lnSpc>
                <a:spcPct val="150000"/>
              </a:lnSpc>
              <a:buFont typeface="Arial" panose="020B0604020202020204" pitchFamily="34" charset="0"/>
              <a:buChar char="•"/>
            </a:pPr>
            <a:r>
              <a:rPr lang="zh-CN" altLang="en-US" b="1" dirty="0"/>
              <a:t>大脑就是“生产要素”，投入时间越多，边际效果越低。</a:t>
            </a:r>
            <a:endParaRPr lang="zh-CN" altLang="en-US" dirty="0"/>
          </a:p>
        </p:txBody>
      </p:sp>
    </p:spTree>
    <p:custDataLst>
      <p:tags r:id="rId1"/>
    </p:custDataLst>
    <p:extLst>
      <p:ext uri="{BB962C8B-B14F-4D97-AF65-F5344CB8AC3E}">
        <p14:creationId xmlns:p14="http://schemas.microsoft.com/office/powerpoint/2010/main" val="26199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58016" y="911005"/>
            <a:ext cx="5554554" cy="400110"/>
          </a:xfrm>
          <a:prstGeom prst="rect">
            <a:avLst/>
          </a:prstGeom>
          <a:noFill/>
        </p:spPr>
        <p:txBody>
          <a:bodyPr wrap="square" rtlCol="0">
            <a:spAutoFit/>
          </a:bodyPr>
          <a:lstStyle/>
          <a:p>
            <a:r>
              <a:rPr lang="zh-CN" altLang="en-US" sz="2000" b="1" dirty="0"/>
              <a:t>二、人工智能发展推动经济增长的内在逻辑</a:t>
            </a:r>
          </a:p>
        </p:txBody>
      </p:sp>
      <p:sp>
        <p:nvSpPr>
          <p:cNvPr id="2" name="文本框 1">
            <a:extLst>
              <a:ext uri="{FF2B5EF4-FFF2-40B4-BE49-F238E27FC236}">
                <a16:creationId xmlns:a16="http://schemas.microsoft.com/office/drawing/2014/main" id="{3F708855-6F89-1A30-9581-CF45497D93D1}"/>
              </a:ext>
            </a:extLst>
          </p:cNvPr>
          <p:cNvSpPr txBox="1"/>
          <p:nvPr/>
        </p:nvSpPr>
        <p:spPr>
          <a:xfrm>
            <a:off x="696912" y="1385526"/>
            <a:ext cx="8402742" cy="369332"/>
          </a:xfrm>
          <a:prstGeom prst="rect">
            <a:avLst/>
          </a:prstGeom>
          <a:noFill/>
        </p:spPr>
        <p:txBody>
          <a:bodyPr wrap="square" rtlCol="0">
            <a:spAutoFit/>
          </a:bodyPr>
          <a:lstStyle/>
          <a:p>
            <a:pPr algn="just"/>
            <a:r>
              <a:rPr lang="zh-CN" altLang="en-US" b="1" dirty="0"/>
              <a:t>（一）人工智能以“智能自动化”形成突破规模报酬递减的新型生产要素</a:t>
            </a:r>
          </a:p>
        </p:txBody>
      </p:sp>
      <p:pic>
        <p:nvPicPr>
          <p:cNvPr id="1026" name="Picture 2" descr="图片">
            <a:extLst>
              <a:ext uri="{FF2B5EF4-FFF2-40B4-BE49-F238E27FC236}">
                <a16:creationId xmlns:a16="http://schemas.microsoft.com/office/drawing/2014/main" id="{250CEFAF-9B09-C0E6-E4F7-EA379F84B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311" y="1901985"/>
            <a:ext cx="9144000" cy="36449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05F94A9-59DD-54C2-27FB-C7D2F79A7E60}"/>
              </a:ext>
            </a:extLst>
          </p:cNvPr>
          <p:cNvSpPr txBox="1"/>
          <p:nvPr/>
        </p:nvSpPr>
        <p:spPr>
          <a:xfrm>
            <a:off x="880533" y="5694012"/>
            <a:ext cx="10430934" cy="646331"/>
          </a:xfrm>
          <a:prstGeom prst="rect">
            <a:avLst/>
          </a:prstGeom>
          <a:noFill/>
        </p:spPr>
        <p:txBody>
          <a:bodyPr wrap="square" rtlCol="0">
            <a:spAutoFit/>
          </a:bodyPr>
          <a:lstStyle/>
          <a:p>
            <a:pPr algn="just"/>
            <a:r>
              <a:rPr kumimoji="1" lang="en-US" altLang="zh-CN" dirty="0"/>
              <a:t>DeepSeek-V3.2</a:t>
            </a:r>
            <a:r>
              <a:rPr kumimoji="1" lang="zh-CN" altLang="en-US" dirty="0"/>
              <a:t>引入了一个新机制</a:t>
            </a:r>
            <a:r>
              <a:rPr kumimoji="1" lang="en-US" altLang="zh-CN" dirty="0"/>
              <a:t>DeepSeek Sparse Attention</a:t>
            </a:r>
            <a:r>
              <a:rPr kumimoji="1" lang="zh-CN" altLang="en-US" dirty="0"/>
              <a:t>（稀疏注意力，</a:t>
            </a:r>
            <a:r>
              <a:rPr kumimoji="1" lang="en-US" altLang="zh-CN" dirty="0"/>
              <a:t>DSA</a:t>
            </a:r>
            <a:r>
              <a:rPr kumimoji="1" lang="zh-CN" altLang="en-US" dirty="0"/>
              <a:t>），旨在在处理长上下文时提升训练与推理效率，同时尽可能保持输出质量不变。</a:t>
            </a:r>
          </a:p>
        </p:txBody>
      </p:sp>
    </p:spTree>
    <p:custDataLst>
      <p:tags r:id="rId1"/>
    </p:custDataLst>
    <p:extLst>
      <p:ext uri="{BB962C8B-B14F-4D97-AF65-F5344CB8AC3E}">
        <p14:creationId xmlns:p14="http://schemas.microsoft.com/office/powerpoint/2010/main" val="251552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7">
            <a:extLst>
              <a:ext uri="{FF2B5EF4-FFF2-40B4-BE49-F238E27FC236}">
                <a16:creationId xmlns:a16="http://schemas.microsoft.com/office/drawing/2014/main" id="{EA89DB95-8D68-7EF6-309C-46D75C0C251F}"/>
              </a:ext>
            </a:extLst>
          </p:cNvPr>
          <p:cNvSpPr>
            <a:spLocks noGrp="1"/>
          </p:cNvSpPr>
          <p:nvPr>
            <p:ph type="body" sz="quarter" idx="10"/>
          </p:nvPr>
        </p:nvSpPr>
        <p:spPr>
          <a:xfrm>
            <a:off x="696912" y="353331"/>
            <a:ext cx="8156632" cy="441325"/>
          </a:xfrm>
        </p:spPr>
        <p:txBody>
          <a:bodyPr>
            <a:normAutofit fontScale="92500" lnSpcReduction="10000"/>
          </a:bodyPr>
          <a:lstStyle/>
          <a:p>
            <a:r>
              <a:rPr lang="zh-CN" altLang="en-US" dirty="0">
                <a:solidFill>
                  <a:schemeClr val="accent1"/>
                </a:solidFill>
                <a:latin typeface="Microsoft YaHei" panose="020B0503020204020204" pitchFamily="34" charset="-122"/>
                <a:ea typeface="Microsoft YaHei" panose="020B0503020204020204" pitchFamily="34" charset="-122"/>
              </a:rPr>
              <a:t>课堂导入</a:t>
            </a:r>
          </a:p>
        </p:txBody>
      </p:sp>
      <p:pic>
        <p:nvPicPr>
          <p:cNvPr id="7" name="图片 6">
            <a:extLst>
              <a:ext uri="{FF2B5EF4-FFF2-40B4-BE49-F238E27FC236}">
                <a16:creationId xmlns:a16="http://schemas.microsoft.com/office/drawing/2014/main" id="{3810F1B4-641B-538A-07B1-D913457D5C7B}"/>
              </a:ext>
            </a:extLst>
          </p:cNvPr>
          <p:cNvPicPr>
            <a:picLocks noChangeAspect="1"/>
          </p:cNvPicPr>
          <p:nvPr/>
        </p:nvPicPr>
        <p:blipFill>
          <a:blip r:embed="rId4"/>
          <a:stretch>
            <a:fillRect/>
          </a:stretch>
        </p:blipFill>
        <p:spPr>
          <a:xfrm>
            <a:off x="560140" y="2405057"/>
            <a:ext cx="5251658" cy="3370467"/>
          </a:xfrm>
          <a:prstGeom prst="rect">
            <a:avLst/>
          </a:prstGeom>
        </p:spPr>
      </p:pic>
      <p:sp>
        <p:nvSpPr>
          <p:cNvPr id="8" name="文本框 7">
            <a:extLst>
              <a:ext uri="{FF2B5EF4-FFF2-40B4-BE49-F238E27FC236}">
                <a16:creationId xmlns:a16="http://schemas.microsoft.com/office/drawing/2014/main" id="{72DA96F1-242D-CD62-58DE-00C7F736EE22}"/>
              </a:ext>
            </a:extLst>
          </p:cNvPr>
          <p:cNvSpPr txBox="1"/>
          <p:nvPr/>
        </p:nvSpPr>
        <p:spPr>
          <a:xfrm>
            <a:off x="477079" y="1333914"/>
            <a:ext cx="529590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据</a:t>
            </a:r>
            <a:r>
              <a:rPr lang="en-US" altLang="zh-CN" dirty="0">
                <a:latin typeface="微软雅黑" panose="020B0503020204020204" pitchFamily="34" charset="-122"/>
                <a:ea typeface="微软雅黑" panose="020B0503020204020204" pitchFamily="34" charset="-122"/>
              </a:rPr>
              <a:t>IDC</a:t>
            </a:r>
            <a:r>
              <a:rPr lang="zh-CN" altLang="en-US" dirty="0">
                <a:latin typeface="微软雅黑" panose="020B0503020204020204" pitchFamily="34" charset="-122"/>
                <a:ea typeface="微软雅黑" panose="020B0503020204020204" pitchFamily="34" charset="-122"/>
              </a:rPr>
              <a:t>预测，</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年全球人工智能产业规模将达到</a:t>
            </a:r>
            <a:r>
              <a:rPr lang="en-US" altLang="zh-CN" dirty="0">
                <a:latin typeface="微软雅黑" panose="020B0503020204020204" pitchFamily="34" charset="-122"/>
                <a:ea typeface="微软雅黑" panose="020B0503020204020204" pitchFamily="34" charset="-122"/>
              </a:rPr>
              <a:t>6233</a:t>
            </a:r>
            <a:r>
              <a:rPr lang="zh-CN" altLang="en-US" dirty="0">
                <a:latin typeface="微软雅黑" panose="020B0503020204020204" pitchFamily="34" charset="-122"/>
                <a:ea typeface="微软雅黑" panose="020B0503020204020204" pitchFamily="34" charset="-122"/>
              </a:rPr>
              <a:t>亿美元，同比增长</a:t>
            </a:r>
            <a:r>
              <a:rPr lang="en-US" altLang="zh-CN" dirty="0">
                <a:latin typeface="微软雅黑" panose="020B0503020204020204" pitchFamily="34" charset="-122"/>
                <a:ea typeface="微软雅黑" panose="020B0503020204020204" pitchFamily="34" charset="-122"/>
              </a:rPr>
              <a:t>21.5%</a:t>
            </a:r>
            <a:r>
              <a:rPr lang="zh-CN" altLang="en-US" dirty="0">
                <a:latin typeface="微软雅黑" panose="020B0503020204020204" pitchFamily="34" charset="-122"/>
                <a:ea typeface="微软雅黑" panose="020B0503020204020204" pitchFamily="34" charset="-122"/>
              </a:rPr>
              <a:t>。</a:t>
            </a:r>
          </a:p>
        </p:txBody>
      </p:sp>
      <p:pic>
        <p:nvPicPr>
          <p:cNvPr id="10" name="图片 9">
            <a:extLst>
              <a:ext uri="{FF2B5EF4-FFF2-40B4-BE49-F238E27FC236}">
                <a16:creationId xmlns:a16="http://schemas.microsoft.com/office/drawing/2014/main" id="{39F5B5FB-C95B-40A8-36FA-792DC0EC315A}"/>
              </a:ext>
            </a:extLst>
          </p:cNvPr>
          <p:cNvPicPr>
            <a:picLocks noChangeAspect="1"/>
          </p:cNvPicPr>
          <p:nvPr/>
        </p:nvPicPr>
        <p:blipFill>
          <a:blip r:embed="rId5"/>
          <a:stretch>
            <a:fillRect/>
          </a:stretch>
        </p:blipFill>
        <p:spPr>
          <a:xfrm>
            <a:off x="6221840" y="2405057"/>
            <a:ext cx="5606210" cy="3370467"/>
          </a:xfrm>
          <a:prstGeom prst="rect">
            <a:avLst/>
          </a:prstGeom>
        </p:spPr>
      </p:pic>
      <p:sp>
        <p:nvSpPr>
          <p:cNvPr id="11" name="文本框 10">
            <a:extLst>
              <a:ext uri="{FF2B5EF4-FFF2-40B4-BE49-F238E27FC236}">
                <a16:creationId xmlns:a16="http://schemas.microsoft.com/office/drawing/2014/main" id="{92B1F3C5-721D-68A5-2951-CEDB029DE0DE}"/>
              </a:ext>
            </a:extLst>
          </p:cNvPr>
          <p:cNvSpPr txBox="1"/>
          <p:nvPr/>
        </p:nvSpPr>
        <p:spPr>
          <a:xfrm>
            <a:off x="6275628" y="768496"/>
            <a:ext cx="5295900" cy="120032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年上半年，全球人工智能投融资金额达</a:t>
            </a:r>
            <a:r>
              <a:rPr lang="en-US" altLang="zh-CN" dirty="0">
                <a:latin typeface="微软雅黑" panose="020B0503020204020204" pitchFamily="34" charset="-122"/>
                <a:ea typeface="微软雅黑" panose="020B0503020204020204" pitchFamily="34" charset="-122"/>
              </a:rPr>
              <a:t>316</a:t>
            </a:r>
            <a:r>
              <a:rPr lang="zh-CN" altLang="en-US" dirty="0">
                <a:latin typeface="微软雅黑" panose="020B0503020204020204" pitchFamily="34" charset="-122"/>
                <a:ea typeface="微软雅黑" panose="020B0503020204020204" pitchFamily="34" charset="-122"/>
              </a:rPr>
              <a:t>亿美元，同比上升</a:t>
            </a:r>
            <a:r>
              <a:rPr lang="en-US" altLang="zh-CN" dirty="0">
                <a:latin typeface="微软雅黑" panose="020B0503020204020204" pitchFamily="34" charset="-122"/>
                <a:ea typeface="微软雅黑" panose="020B0503020204020204" pitchFamily="34" charset="-122"/>
              </a:rPr>
              <a:t>84%</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年上半年，全球金额最大的</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笔融资事件中有</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笔为大模型企业融资，金额总计达</a:t>
            </a:r>
            <a:r>
              <a:rPr lang="en-US" altLang="zh-CN" dirty="0">
                <a:latin typeface="微软雅黑" panose="020B0503020204020204" pitchFamily="34" charset="-122"/>
                <a:ea typeface="微软雅黑" panose="020B0503020204020204" pitchFamily="34" charset="-122"/>
              </a:rPr>
              <a:t>135</a:t>
            </a:r>
            <a:r>
              <a:rPr lang="zh-CN" altLang="en-US" dirty="0">
                <a:latin typeface="微软雅黑" panose="020B0503020204020204" pitchFamily="34" charset="-122"/>
                <a:ea typeface="微软雅黑" panose="020B0503020204020204" pitchFamily="34" charset="-122"/>
              </a:rPr>
              <a:t>亿美元。</a:t>
            </a:r>
          </a:p>
        </p:txBody>
      </p:sp>
    </p:spTree>
    <p:custDataLst>
      <p:tags r:id="rId1"/>
    </p:custDataLst>
    <p:extLst>
      <p:ext uri="{BB962C8B-B14F-4D97-AF65-F5344CB8AC3E}">
        <p14:creationId xmlns:p14="http://schemas.microsoft.com/office/powerpoint/2010/main" val="3554701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58016" y="911005"/>
            <a:ext cx="5554554" cy="400110"/>
          </a:xfrm>
          <a:prstGeom prst="rect">
            <a:avLst/>
          </a:prstGeom>
          <a:noFill/>
        </p:spPr>
        <p:txBody>
          <a:bodyPr wrap="square" rtlCol="0">
            <a:spAutoFit/>
          </a:bodyPr>
          <a:lstStyle/>
          <a:p>
            <a:r>
              <a:rPr lang="zh-CN" altLang="en-US" sz="2000" b="1" dirty="0"/>
              <a:t>二、人工智能发展推动经济增长的内在逻辑</a:t>
            </a:r>
          </a:p>
        </p:txBody>
      </p:sp>
      <p:sp>
        <p:nvSpPr>
          <p:cNvPr id="2" name="文本框 1">
            <a:extLst>
              <a:ext uri="{FF2B5EF4-FFF2-40B4-BE49-F238E27FC236}">
                <a16:creationId xmlns:a16="http://schemas.microsoft.com/office/drawing/2014/main" id="{3F708855-6F89-1A30-9581-CF45497D93D1}"/>
              </a:ext>
            </a:extLst>
          </p:cNvPr>
          <p:cNvSpPr txBox="1"/>
          <p:nvPr/>
        </p:nvSpPr>
        <p:spPr>
          <a:xfrm>
            <a:off x="696912" y="1311115"/>
            <a:ext cx="8402742" cy="369332"/>
          </a:xfrm>
          <a:prstGeom prst="rect">
            <a:avLst/>
          </a:prstGeom>
          <a:noFill/>
        </p:spPr>
        <p:txBody>
          <a:bodyPr wrap="square" rtlCol="0">
            <a:spAutoFit/>
          </a:bodyPr>
          <a:lstStyle/>
          <a:p>
            <a:pPr algn="just"/>
            <a:r>
              <a:rPr lang="zh-CN" altLang="en-US" b="1" dirty="0"/>
              <a:t>（一）人工智能以“智能自动化”形成突破规模报酬递减的新型生产要素</a:t>
            </a:r>
          </a:p>
        </p:txBody>
      </p:sp>
      <p:pic>
        <p:nvPicPr>
          <p:cNvPr id="3076" name="Picture 4" descr="图片">
            <a:extLst>
              <a:ext uri="{FF2B5EF4-FFF2-40B4-BE49-F238E27FC236}">
                <a16:creationId xmlns:a16="http://schemas.microsoft.com/office/drawing/2014/main" id="{9D925A2F-E044-3DDF-E606-B31C797D9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437" y="1746816"/>
            <a:ext cx="4507846" cy="475785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207FE94B-0BF5-514A-F0BF-EAFA19876DA0}"/>
              </a:ext>
            </a:extLst>
          </p:cNvPr>
          <p:cNvPicPr>
            <a:picLocks noChangeAspect="1"/>
          </p:cNvPicPr>
          <p:nvPr/>
        </p:nvPicPr>
        <p:blipFill>
          <a:blip r:embed="rId5"/>
          <a:stretch>
            <a:fillRect/>
          </a:stretch>
        </p:blipFill>
        <p:spPr>
          <a:xfrm>
            <a:off x="4898283" y="2256174"/>
            <a:ext cx="7223512" cy="3290711"/>
          </a:xfrm>
          <a:prstGeom prst="rect">
            <a:avLst/>
          </a:prstGeom>
        </p:spPr>
      </p:pic>
    </p:spTree>
    <p:custDataLst>
      <p:tags r:id="rId1"/>
    </p:custDataLst>
    <p:extLst>
      <p:ext uri="{BB962C8B-B14F-4D97-AF65-F5344CB8AC3E}">
        <p14:creationId xmlns:p14="http://schemas.microsoft.com/office/powerpoint/2010/main" val="299894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69168" y="1051092"/>
            <a:ext cx="9800744" cy="400110"/>
          </a:xfrm>
          <a:prstGeom prst="rect">
            <a:avLst/>
          </a:prstGeom>
          <a:noFill/>
        </p:spPr>
        <p:txBody>
          <a:bodyPr wrap="square" rtlCol="0">
            <a:spAutoFit/>
          </a:bodyPr>
          <a:lstStyle/>
          <a:p>
            <a:r>
              <a:rPr lang="zh-CN" altLang="en-US" sz="2000" b="1" dirty="0">
                <a:latin typeface="+mn-ea"/>
              </a:rPr>
              <a:t>（二）</a:t>
            </a:r>
            <a:r>
              <a:rPr lang="zh-CN" altLang="zh-CN" sz="2000" b="1" dirty="0">
                <a:effectLst/>
                <a:latin typeface="+mn-ea"/>
                <a:cs typeface="Times New Roman" panose="02020603050405020304" pitchFamily="18" charset="0"/>
              </a:rPr>
              <a:t>人工智能发展推动</a:t>
            </a:r>
            <a:r>
              <a:rPr lang="zh-CN" altLang="zh-CN" sz="2000" b="1" dirty="0">
                <a:solidFill>
                  <a:srgbClr val="9D1223"/>
                </a:solidFill>
                <a:effectLst/>
                <a:latin typeface="+mn-ea"/>
                <a:cs typeface="Times New Roman" panose="02020603050405020304" pitchFamily="18" charset="0"/>
              </a:rPr>
              <a:t>要素质量跃迁</a:t>
            </a:r>
            <a:r>
              <a:rPr lang="zh-CN" altLang="zh-CN" sz="2000" b="1" dirty="0">
                <a:effectLst/>
                <a:latin typeface="+mn-ea"/>
                <a:cs typeface="Times New Roman" panose="02020603050405020304" pitchFamily="18" charset="0"/>
              </a:rPr>
              <a:t>，实现劳动力与资本的智能化升级</a:t>
            </a:r>
            <a:r>
              <a:rPr lang="zh-CN" altLang="zh-CN" sz="2000" dirty="0">
                <a:effectLst/>
                <a:latin typeface="+mn-ea"/>
              </a:rPr>
              <a:t> </a:t>
            </a:r>
            <a:endParaRPr lang="zh-CN" altLang="en-US" sz="2000" b="1" dirty="0">
              <a:latin typeface="+mn-ea"/>
            </a:endParaRPr>
          </a:p>
        </p:txBody>
      </p:sp>
      <p:sp>
        <p:nvSpPr>
          <p:cNvPr id="2" name="文本框 1">
            <a:extLst>
              <a:ext uri="{FF2B5EF4-FFF2-40B4-BE49-F238E27FC236}">
                <a16:creationId xmlns:a16="http://schemas.microsoft.com/office/drawing/2014/main" id="{CB0F6E72-AA52-8B17-028F-EB8D532AF93F}"/>
              </a:ext>
            </a:extLst>
          </p:cNvPr>
          <p:cNvSpPr txBox="1"/>
          <p:nvPr/>
        </p:nvSpPr>
        <p:spPr>
          <a:xfrm>
            <a:off x="369168" y="1772550"/>
            <a:ext cx="5689601" cy="2062103"/>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1.</a:t>
            </a:r>
            <a:r>
              <a:rPr lang="zh-CN" altLang="en-US" b="1" dirty="0"/>
              <a:t> 人机协同：</a:t>
            </a:r>
            <a:r>
              <a:rPr lang="zh-CN" altLang="en-US" b="1" dirty="0">
                <a:solidFill>
                  <a:srgbClr val="9D1223"/>
                </a:solidFill>
              </a:rPr>
              <a:t>劳动力</a:t>
            </a:r>
            <a:r>
              <a:rPr lang="zh-CN" altLang="en-US" b="1" dirty="0"/>
              <a:t>的智能化升级</a:t>
            </a:r>
          </a:p>
          <a:p>
            <a:pPr indent="-285750" algn="just">
              <a:spcBef>
                <a:spcPts val="1200"/>
              </a:spcBef>
              <a:buFont typeface="Wingdings" pitchFamily="2" charset="2"/>
              <a:buChar char="l"/>
            </a:pPr>
            <a:r>
              <a:rPr lang="zh-CN" altLang="en-US" b="1" dirty="0"/>
              <a:t>创造力释放</a:t>
            </a:r>
            <a:r>
              <a:rPr lang="zh-CN" altLang="en-US" dirty="0"/>
              <a:t>：</a:t>
            </a:r>
            <a:r>
              <a:rPr lang="en-US" altLang="zh-CN" dirty="0"/>
              <a:t>AI</a:t>
            </a:r>
            <a:r>
              <a:rPr lang="zh-CN" altLang="en-US" dirty="0"/>
              <a:t>接管计算任务（如文档处理、数据分析）→人类专注战略决策与创意设计</a:t>
            </a:r>
          </a:p>
          <a:p>
            <a:pPr indent="-285750" algn="just">
              <a:spcBef>
                <a:spcPts val="1200"/>
              </a:spcBef>
              <a:buFont typeface="Wingdings" pitchFamily="2" charset="2"/>
              <a:buChar char="l"/>
            </a:pPr>
            <a:r>
              <a:rPr lang="zh-CN" altLang="en-US" b="1" dirty="0"/>
              <a:t>能力延伸：</a:t>
            </a:r>
            <a:r>
              <a:rPr lang="zh-CN" altLang="en-US" dirty="0"/>
              <a:t>结合 </a:t>
            </a:r>
            <a:r>
              <a:rPr lang="zh-CN" altLang="en-US" b="1" dirty="0">
                <a:hlinkClick r:id="rId4"/>
              </a:rPr>
              <a:t>增强现实（</a:t>
            </a:r>
            <a:r>
              <a:rPr lang="en-US" altLang="zh-CN" b="1" dirty="0">
                <a:hlinkClick r:id="rId4"/>
              </a:rPr>
              <a:t>AR</a:t>
            </a:r>
            <a:r>
              <a:rPr lang="zh-CN" altLang="en-US" b="1" dirty="0">
                <a:hlinkClick r:id="rId4"/>
              </a:rPr>
              <a:t>）</a:t>
            </a:r>
            <a:r>
              <a:rPr lang="en-US" altLang="zh-CN" b="1" dirty="0"/>
              <a:t>+ </a:t>
            </a:r>
            <a:r>
              <a:rPr lang="zh-CN" altLang="en-US" b="1" dirty="0">
                <a:hlinkClick r:id="rId5"/>
              </a:rPr>
              <a:t>具身智能（</a:t>
            </a:r>
            <a:r>
              <a:rPr lang="en-US" altLang="zh-CN" b="1" dirty="0">
                <a:hlinkClick r:id="rId5"/>
              </a:rPr>
              <a:t>Embodied AI</a:t>
            </a:r>
            <a:r>
              <a:rPr lang="zh-CN" altLang="en-US" b="1" dirty="0">
                <a:hlinkClick r:id="rId5"/>
              </a:rPr>
              <a:t>）</a:t>
            </a:r>
            <a:r>
              <a:rPr lang="en-US" altLang="zh-CN" dirty="0"/>
              <a:t>→ </a:t>
            </a:r>
            <a:r>
              <a:rPr lang="zh-CN" altLang="en-US" dirty="0"/>
              <a:t>扩展人类在物理空间的操作与认知边界</a:t>
            </a:r>
          </a:p>
        </p:txBody>
      </p:sp>
      <p:sp>
        <p:nvSpPr>
          <p:cNvPr id="5" name="文本框 4">
            <a:extLst>
              <a:ext uri="{FF2B5EF4-FFF2-40B4-BE49-F238E27FC236}">
                <a16:creationId xmlns:a16="http://schemas.microsoft.com/office/drawing/2014/main" id="{536F6EB0-0069-14FF-1E32-4FA5FAE2A33B}"/>
              </a:ext>
            </a:extLst>
          </p:cNvPr>
          <p:cNvSpPr txBox="1"/>
          <p:nvPr/>
        </p:nvSpPr>
        <p:spPr>
          <a:xfrm>
            <a:off x="6286749" y="1772549"/>
            <a:ext cx="5689601" cy="1785104"/>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2.</a:t>
            </a:r>
            <a:r>
              <a:rPr lang="zh-CN" altLang="en-US" b="1" dirty="0"/>
              <a:t> 数据赋能：</a:t>
            </a:r>
            <a:r>
              <a:rPr lang="zh-CN" altLang="en-US" b="1" dirty="0">
                <a:solidFill>
                  <a:srgbClr val="9D1223"/>
                </a:solidFill>
              </a:rPr>
              <a:t>资本</a:t>
            </a:r>
            <a:r>
              <a:rPr lang="zh-CN" altLang="en-US" b="1" dirty="0"/>
              <a:t>的智能化升级</a:t>
            </a:r>
          </a:p>
          <a:p>
            <a:pPr marL="285750" indent="-285750" algn="just">
              <a:spcBef>
                <a:spcPts val="1200"/>
              </a:spcBef>
              <a:buFont typeface="Wingdings" pitchFamily="2" charset="2"/>
              <a:buChar char="l"/>
            </a:pPr>
            <a:r>
              <a:rPr lang="zh-CN" altLang="en-US" b="1" dirty="0"/>
              <a:t>效率优化</a:t>
            </a:r>
            <a:r>
              <a:rPr lang="zh-CN" altLang="en-US" dirty="0"/>
              <a:t>：借助</a:t>
            </a:r>
            <a:r>
              <a:rPr lang="en-US" altLang="zh-CN" dirty="0"/>
              <a:t>AI</a:t>
            </a:r>
            <a:r>
              <a:rPr lang="zh-CN" altLang="en-US" dirty="0"/>
              <a:t>实时决策网络，对生产数据流进行动态分析 →实现</a:t>
            </a:r>
            <a:r>
              <a:rPr lang="zh-CN" altLang="en-US" b="1" dirty="0">
                <a:hlinkClick r:id="rId6"/>
              </a:rPr>
              <a:t>设备利用率最大化</a:t>
            </a:r>
            <a:endParaRPr lang="zh-CN" altLang="en-US" b="1" dirty="0"/>
          </a:p>
          <a:p>
            <a:pPr marL="285750" indent="-285750" algn="just">
              <a:spcBef>
                <a:spcPts val="1200"/>
              </a:spcBef>
              <a:buFont typeface="Wingdings" pitchFamily="2" charset="2"/>
              <a:buChar char="l"/>
            </a:pPr>
            <a:r>
              <a:rPr lang="zh-CN" altLang="en-US" b="1" dirty="0"/>
              <a:t>性能进化</a:t>
            </a:r>
            <a:r>
              <a:rPr lang="zh-CN" altLang="en-US" dirty="0"/>
              <a:t>：</a:t>
            </a:r>
            <a:r>
              <a:rPr lang="en-US" altLang="zh-CN" dirty="0"/>
              <a:t>AI</a:t>
            </a:r>
            <a:r>
              <a:rPr lang="zh-CN" altLang="en-US" dirty="0"/>
              <a:t>算法驱动传统机械持续学习、智能迭代→ 形成“</a:t>
            </a:r>
            <a:r>
              <a:rPr lang="zh-CN" altLang="en-US" b="1" dirty="0"/>
              <a:t>资本质量</a:t>
            </a:r>
            <a:r>
              <a:rPr lang="en-US" altLang="zh-CN" b="1" dirty="0"/>
              <a:t>—</a:t>
            </a:r>
            <a:r>
              <a:rPr lang="zh-CN" altLang="en-US" b="1" dirty="0"/>
              <a:t>技术迭代</a:t>
            </a:r>
            <a:r>
              <a:rPr lang="zh-CN" altLang="en-US" dirty="0"/>
              <a:t>”正反馈循环</a:t>
            </a:r>
          </a:p>
        </p:txBody>
      </p:sp>
      <p:sp>
        <p:nvSpPr>
          <p:cNvPr id="6" name="文本框 5">
            <a:extLst>
              <a:ext uri="{FF2B5EF4-FFF2-40B4-BE49-F238E27FC236}">
                <a16:creationId xmlns:a16="http://schemas.microsoft.com/office/drawing/2014/main" id="{1FB97617-2AA9-41E7-5BDB-BA793E061636}"/>
              </a:ext>
            </a:extLst>
          </p:cNvPr>
          <p:cNvSpPr txBox="1"/>
          <p:nvPr/>
        </p:nvSpPr>
        <p:spPr>
          <a:xfrm>
            <a:off x="417490" y="4297112"/>
            <a:ext cx="11558860" cy="1060931"/>
          </a:xfrm>
          <a:prstGeom prst="rect">
            <a:avLst/>
          </a:prstGeom>
          <a:noFill/>
          <a:ln w="19050">
            <a:solidFill>
              <a:schemeClr val="accent1"/>
            </a:solidFill>
            <a:prstDash val="dash"/>
          </a:ln>
        </p:spPr>
        <p:txBody>
          <a:bodyPr wrap="square" rtlCol="0">
            <a:spAutoFit/>
          </a:bodyPr>
          <a:lstStyle/>
          <a:p>
            <a:pPr>
              <a:lnSpc>
                <a:spcPct val="120000"/>
              </a:lnSpc>
            </a:pPr>
            <a:r>
              <a:rPr lang="en-US" altLang="zh-CN" b="1" dirty="0"/>
              <a:t>3.</a:t>
            </a:r>
            <a:r>
              <a:rPr lang="zh-CN" altLang="en-US" b="1" dirty="0"/>
              <a:t>  经济学意义</a:t>
            </a:r>
          </a:p>
          <a:p>
            <a:pPr marL="285750" indent="-285750" algn="just">
              <a:lnSpc>
                <a:spcPct val="120000"/>
              </a:lnSpc>
              <a:buFont typeface="Wingdings" pitchFamily="2" charset="2"/>
              <a:buChar char="l"/>
            </a:pPr>
            <a:r>
              <a:rPr lang="zh-CN" altLang="en-US" dirty="0"/>
              <a:t>人工智能提升了</a:t>
            </a:r>
            <a:r>
              <a:rPr lang="zh-CN" altLang="en-US" b="1" dirty="0"/>
              <a:t>劳动与资本的要素质量，</a:t>
            </a:r>
            <a:r>
              <a:rPr lang="zh-CN" altLang="en-US" dirty="0"/>
              <a:t>促进生产体系从</a:t>
            </a:r>
            <a:r>
              <a:rPr lang="zh-CN" altLang="en-US" b="1" dirty="0">
                <a:solidFill>
                  <a:srgbClr val="9D1223"/>
                </a:solidFill>
              </a:rPr>
              <a:t>“数量扩张型”</a:t>
            </a:r>
            <a:r>
              <a:rPr lang="zh-CN" altLang="en-US" dirty="0"/>
              <a:t>向</a:t>
            </a:r>
            <a:r>
              <a:rPr lang="zh-CN" altLang="en-US" b="1" dirty="0">
                <a:solidFill>
                  <a:srgbClr val="9D1223"/>
                </a:solidFill>
              </a:rPr>
              <a:t>“质量驱动型”</a:t>
            </a:r>
            <a:r>
              <a:rPr lang="zh-CN" altLang="en-US" dirty="0"/>
              <a:t>增长转变，成为经济持续增长与结构优化的核心动力</a:t>
            </a:r>
          </a:p>
        </p:txBody>
      </p:sp>
    </p:spTree>
    <p:custDataLst>
      <p:tags r:id="rId1"/>
    </p:custDataLst>
    <p:extLst>
      <p:ext uri="{BB962C8B-B14F-4D97-AF65-F5344CB8AC3E}">
        <p14:creationId xmlns:p14="http://schemas.microsoft.com/office/powerpoint/2010/main" val="328924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497731" y="956946"/>
            <a:ext cx="8554993" cy="400110"/>
          </a:xfrm>
          <a:prstGeom prst="rect">
            <a:avLst/>
          </a:prstGeom>
          <a:noFill/>
        </p:spPr>
        <p:txBody>
          <a:bodyPr wrap="square" rtlCol="0">
            <a:spAutoFit/>
          </a:bodyPr>
          <a:lstStyle/>
          <a:p>
            <a:r>
              <a:rPr lang="zh-CN" altLang="en-US" sz="2000" b="1" dirty="0"/>
              <a:t>（三）人工智能的“三重跃升机制”与全要素生产率</a:t>
            </a:r>
            <a:r>
              <a:rPr lang="en-US" altLang="zh-CN" sz="2000" b="1" dirty="0"/>
              <a:t>(TFP)</a:t>
            </a:r>
            <a:r>
              <a:rPr lang="zh-CN" altLang="en-US" sz="2000" b="1" dirty="0"/>
              <a:t>突破</a:t>
            </a:r>
          </a:p>
        </p:txBody>
      </p:sp>
      <p:sp>
        <p:nvSpPr>
          <p:cNvPr id="2" name="圆角矩形 1">
            <a:extLst>
              <a:ext uri="{FF2B5EF4-FFF2-40B4-BE49-F238E27FC236}">
                <a16:creationId xmlns:a16="http://schemas.microsoft.com/office/drawing/2014/main" id="{6B0B5280-4E6A-599C-4782-CB11D36D2C63}"/>
              </a:ext>
            </a:extLst>
          </p:cNvPr>
          <p:cNvSpPr/>
          <p:nvPr/>
        </p:nvSpPr>
        <p:spPr>
          <a:xfrm>
            <a:off x="3776545" y="1519346"/>
            <a:ext cx="4683512" cy="524107"/>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b="1" dirty="0">
                <a:effectLst/>
                <a:latin typeface="+mn-ea"/>
                <a:cs typeface="Times New Roman" panose="02020603050405020304" pitchFamily="18" charset="0"/>
              </a:rPr>
              <a:t>人工智能</a:t>
            </a:r>
            <a:r>
              <a:rPr lang="zh-CN" altLang="en-US" sz="1800" b="1" dirty="0">
                <a:effectLst/>
                <a:latin typeface="+mn-ea"/>
                <a:cs typeface="Times New Roman" panose="02020603050405020304" pitchFamily="18" charset="0"/>
              </a:rPr>
              <a:t>与</a:t>
            </a:r>
            <a:r>
              <a:rPr lang="en-US" altLang="zh-CN" sz="1800" b="1" dirty="0">
                <a:effectLst/>
                <a:latin typeface="+mn-ea"/>
                <a:cs typeface="Times New Roman" panose="02020603050405020304" pitchFamily="18" charset="0"/>
              </a:rPr>
              <a:t>TFP</a:t>
            </a:r>
            <a:endParaRPr kumimoji="1" lang="zh-CN" altLang="en-US" b="1" dirty="0"/>
          </a:p>
        </p:txBody>
      </p:sp>
      <p:sp>
        <p:nvSpPr>
          <p:cNvPr id="5" name="矩形 4">
            <a:extLst>
              <a:ext uri="{FF2B5EF4-FFF2-40B4-BE49-F238E27FC236}">
                <a16:creationId xmlns:a16="http://schemas.microsoft.com/office/drawing/2014/main" id="{EEF98A08-6B97-7EEA-E632-E19A96EA74DD}"/>
              </a:ext>
            </a:extLst>
          </p:cNvPr>
          <p:cNvSpPr/>
          <p:nvPr/>
        </p:nvSpPr>
        <p:spPr>
          <a:xfrm>
            <a:off x="499796" y="2473755"/>
            <a:ext cx="3412273" cy="326375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800"/>
              </a:spcBef>
            </a:pPr>
            <a:r>
              <a:rPr lang="en-US" altLang="zh-CN" b="1" dirty="0"/>
              <a:t>1.</a:t>
            </a:r>
            <a:r>
              <a:rPr lang="zh-CN" altLang="en-US" b="1" dirty="0"/>
              <a:t> 微观层面：管理革命</a:t>
            </a:r>
          </a:p>
          <a:p>
            <a:pPr marL="285750" indent="-285750" algn="just">
              <a:spcBef>
                <a:spcPts val="1800"/>
              </a:spcBef>
              <a:buFont typeface="Wingdings" pitchFamily="2" charset="2"/>
              <a:buChar char="l"/>
            </a:pPr>
            <a:r>
              <a:rPr lang="en-US" altLang="zh-CN" b="1" dirty="0"/>
              <a:t>AI</a:t>
            </a:r>
            <a:r>
              <a:rPr lang="zh-CN" altLang="en-US" b="1" dirty="0"/>
              <a:t>决策支持系统</a:t>
            </a:r>
            <a:r>
              <a:rPr lang="zh-CN" altLang="en-US" dirty="0"/>
              <a:t> → 赋能企业</a:t>
            </a:r>
            <a:r>
              <a:rPr lang="zh-CN" altLang="en-US" b="1" dirty="0"/>
              <a:t>扁平化组织</a:t>
            </a:r>
            <a:endParaRPr lang="zh-CN" altLang="en-US" dirty="0"/>
          </a:p>
          <a:p>
            <a:pPr marL="285750" indent="-285750" algn="just">
              <a:spcBef>
                <a:spcPts val="1800"/>
              </a:spcBef>
              <a:buFont typeface="Wingdings" pitchFamily="2" charset="2"/>
              <a:buChar char="l"/>
            </a:pPr>
            <a:r>
              <a:rPr lang="zh-CN" altLang="en-US" dirty="0"/>
              <a:t>通过</a:t>
            </a:r>
            <a:r>
              <a:rPr lang="zh-CN" altLang="en-US" b="1" dirty="0"/>
              <a:t>实时数据聚合 </a:t>
            </a:r>
            <a:r>
              <a:rPr lang="en-US" altLang="zh-CN" b="1" dirty="0"/>
              <a:t>+ </a:t>
            </a:r>
            <a:r>
              <a:rPr lang="zh-CN" altLang="en-US" b="1" dirty="0"/>
              <a:t>情景模拟</a:t>
            </a:r>
            <a:r>
              <a:rPr lang="zh-CN" altLang="en-US" dirty="0"/>
              <a:t>→ 提升管理者信息完备性，降低决策摩擦成本</a:t>
            </a:r>
          </a:p>
          <a:p>
            <a:pPr marL="285750" indent="-285750" algn="just">
              <a:spcBef>
                <a:spcPts val="1800"/>
              </a:spcBef>
              <a:buFont typeface="Wingdings" pitchFamily="2" charset="2"/>
              <a:buChar char="l"/>
            </a:pPr>
            <a:r>
              <a:rPr lang="zh-CN" altLang="en-US" dirty="0"/>
              <a:t>实现管理效率与组织灵活度双提升</a:t>
            </a:r>
          </a:p>
        </p:txBody>
      </p:sp>
      <p:sp>
        <p:nvSpPr>
          <p:cNvPr id="6" name="矩形 5">
            <a:extLst>
              <a:ext uri="{FF2B5EF4-FFF2-40B4-BE49-F238E27FC236}">
                <a16:creationId xmlns:a16="http://schemas.microsoft.com/office/drawing/2014/main" id="{2DA89763-4970-11C0-6531-A818B81047B3}"/>
              </a:ext>
            </a:extLst>
          </p:cNvPr>
          <p:cNvSpPr/>
          <p:nvPr/>
        </p:nvSpPr>
        <p:spPr>
          <a:xfrm>
            <a:off x="4377228" y="2473754"/>
            <a:ext cx="3412273" cy="326375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800"/>
              </a:spcBef>
            </a:pPr>
            <a:r>
              <a:rPr lang="en-US" altLang="zh-CN" b="1" dirty="0"/>
              <a:t>2.</a:t>
            </a:r>
            <a:r>
              <a:rPr lang="zh-CN" altLang="en-US" b="1" dirty="0"/>
              <a:t> 中观层面：资源配置优化</a:t>
            </a:r>
          </a:p>
          <a:p>
            <a:pPr marL="285750" indent="-285750" algn="just">
              <a:spcBef>
                <a:spcPts val="1800"/>
              </a:spcBef>
              <a:buFont typeface="Wingdings" pitchFamily="2" charset="2"/>
              <a:buChar char="l"/>
            </a:pPr>
            <a:r>
              <a:rPr lang="en-US" altLang="zh-CN" b="1" dirty="0"/>
              <a:t>AI</a:t>
            </a:r>
            <a:r>
              <a:rPr lang="zh-CN" altLang="en-US" b="1" dirty="0"/>
              <a:t>金融风控模型</a:t>
            </a:r>
            <a:r>
              <a:rPr lang="zh-CN" altLang="en-US" dirty="0"/>
              <a:t> → 破解小微企业融资难、资本错配问题</a:t>
            </a:r>
          </a:p>
          <a:p>
            <a:pPr marL="285750" indent="-285750" algn="just">
              <a:spcBef>
                <a:spcPts val="1800"/>
              </a:spcBef>
              <a:buFont typeface="Wingdings" pitchFamily="2" charset="2"/>
              <a:buChar char="l"/>
            </a:pPr>
            <a:r>
              <a:rPr lang="zh-CN" altLang="en-US" b="1" dirty="0"/>
              <a:t>人力资本再配置</a:t>
            </a:r>
            <a:r>
              <a:rPr lang="zh-CN" altLang="en-US" dirty="0"/>
              <a:t> → </a:t>
            </a:r>
            <a:r>
              <a:rPr lang="en-US" altLang="zh-CN" dirty="0"/>
              <a:t>AI</a:t>
            </a:r>
            <a:r>
              <a:rPr lang="zh-CN" altLang="en-US" dirty="0"/>
              <a:t>替代常规岗位，促使劳动力向研发、设计等</a:t>
            </a:r>
            <a:r>
              <a:rPr lang="zh-CN" altLang="en-US" b="1" dirty="0"/>
              <a:t>高附加值领域流动</a:t>
            </a:r>
            <a:endParaRPr lang="zh-CN" altLang="en-US" dirty="0"/>
          </a:p>
          <a:p>
            <a:pPr marL="285750" indent="-285750" algn="just">
              <a:spcBef>
                <a:spcPts val="1800"/>
              </a:spcBef>
              <a:buFont typeface="Wingdings" pitchFamily="2" charset="2"/>
              <a:buChar char="l"/>
            </a:pPr>
            <a:r>
              <a:rPr lang="zh-CN" altLang="en-US" dirty="0"/>
              <a:t>提高要素配置效率，实现产业结构优化升级</a:t>
            </a:r>
          </a:p>
        </p:txBody>
      </p:sp>
      <p:sp>
        <p:nvSpPr>
          <p:cNvPr id="7" name="矩形 6">
            <a:extLst>
              <a:ext uri="{FF2B5EF4-FFF2-40B4-BE49-F238E27FC236}">
                <a16:creationId xmlns:a16="http://schemas.microsoft.com/office/drawing/2014/main" id="{4ADD2A24-2F7D-85FD-88AF-0D9E108EDD1B}"/>
              </a:ext>
            </a:extLst>
          </p:cNvPr>
          <p:cNvSpPr/>
          <p:nvPr/>
        </p:nvSpPr>
        <p:spPr>
          <a:xfrm>
            <a:off x="8254660" y="2473754"/>
            <a:ext cx="3412273" cy="326375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800"/>
              </a:spcBef>
            </a:pPr>
            <a:r>
              <a:rPr lang="en-US" altLang="zh-CN" b="1" dirty="0"/>
              <a:t>3.</a:t>
            </a:r>
            <a:r>
              <a:rPr lang="zh-CN" altLang="en-US" b="1" dirty="0"/>
              <a:t> 宏观层面：交易成本压缩</a:t>
            </a:r>
          </a:p>
          <a:p>
            <a:pPr marL="285750" indent="-285750" algn="just">
              <a:spcBef>
                <a:spcPts val="1800"/>
              </a:spcBef>
              <a:buFont typeface="Wingdings" pitchFamily="2" charset="2"/>
              <a:buChar char="l"/>
            </a:pPr>
            <a:r>
              <a:rPr lang="zh-CN" altLang="en-US" b="1" dirty="0"/>
              <a:t>多模态</a:t>
            </a:r>
            <a:r>
              <a:rPr lang="en-US" altLang="zh-CN" b="1" dirty="0"/>
              <a:t>AI</a:t>
            </a:r>
            <a:r>
              <a:rPr lang="zh-CN" altLang="en-US" b="1" dirty="0"/>
              <a:t>（如</a:t>
            </a:r>
            <a:r>
              <a:rPr lang="en-US" altLang="zh-CN" b="1" dirty="0"/>
              <a:t>Sora</a:t>
            </a:r>
            <a:r>
              <a:rPr lang="zh-CN" altLang="en-US" b="1" dirty="0"/>
              <a:t>文生视频）</a:t>
            </a:r>
            <a:r>
              <a:rPr lang="zh-CN" altLang="en-US" dirty="0"/>
              <a:t>→ 降低跨语言、跨文化交易壁垒</a:t>
            </a:r>
          </a:p>
          <a:p>
            <a:pPr marL="285750" indent="-285750" algn="just">
              <a:spcBef>
                <a:spcPts val="1800"/>
              </a:spcBef>
              <a:buFont typeface="Wingdings" pitchFamily="2" charset="2"/>
              <a:buChar char="l"/>
            </a:pPr>
            <a:r>
              <a:rPr lang="zh-CN" altLang="en-US" b="1" dirty="0"/>
              <a:t>智能合约 </a:t>
            </a:r>
            <a:r>
              <a:rPr lang="en-US" altLang="zh-CN" b="1" dirty="0"/>
              <a:t>+ </a:t>
            </a:r>
            <a:r>
              <a:rPr lang="zh-CN" altLang="en-US" b="1" dirty="0"/>
              <a:t>去中心化</a:t>
            </a:r>
            <a:r>
              <a:rPr lang="en-US" altLang="zh-CN" b="1" dirty="0"/>
              <a:t>AI</a:t>
            </a:r>
            <a:r>
              <a:rPr lang="zh-CN" altLang="en-US" b="1" dirty="0"/>
              <a:t>代理</a:t>
            </a:r>
            <a:r>
              <a:rPr lang="en-US" altLang="zh-CN" b="1" dirty="0"/>
              <a:t>(Agent)</a:t>
            </a:r>
            <a:r>
              <a:rPr lang="en-US" altLang="zh-CN" dirty="0"/>
              <a:t> → </a:t>
            </a:r>
            <a:r>
              <a:rPr lang="zh-CN" altLang="en-US" dirty="0"/>
              <a:t>自动执行合同，减少信任成本</a:t>
            </a:r>
          </a:p>
          <a:p>
            <a:pPr marL="285750" indent="-285750" algn="just">
              <a:spcBef>
                <a:spcPts val="1800"/>
              </a:spcBef>
              <a:buFont typeface="Wingdings" pitchFamily="2" charset="2"/>
              <a:buChar char="l"/>
            </a:pPr>
            <a:r>
              <a:rPr lang="zh-CN" altLang="en-US" dirty="0"/>
              <a:t>推动跨国协作与全球价值链效率提升</a:t>
            </a:r>
          </a:p>
        </p:txBody>
      </p:sp>
      <p:sp>
        <p:nvSpPr>
          <p:cNvPr id="9" name="左大括号 8">
            <a:extLst>
              <a:ext uri="{FF2B5EF4-FFF2-40B4-BE49-F238E27FC236}">
                <a16:creationId xmlns:a16="http://schemas.microsoft.com/office/drawing/2014/main" id="{A87ED58C-7A4F-79AC-4147-1746080B18F1}"/>
              </a:ext>
            </a:extLst>
          </p:cNvPr>
          <p:cNvSpPr/>
          <p:nvPr/>
        </p:nvSpPr>
        <p:spPr>
          <a:xfrm rot="5400000">
            <a:off x="5889157" y="-1694045"/>
            <a:ext cx="284335" cy="785045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AA07E6F-8644-5D63-219F-4B68CD70CEE8}"/>
              </a:ext>
            </a:extLst>
          </p:cNvPr>
          <p:cNvSpPr txBox="1"/>
          <p:nvPr/>
        </p:nvSpPr>
        <p:spPr>
          <a:xfrm>
            <a:off x="499796" y="5837914"/>
            <a:ext cx="11167137" cy="923330"/>
          </a:xfrm>
          <a:prstGeom prst="rect">
            <a:avLst/>
          </a:prstGeom>
          <a:noFill/>
          <a:ln w="19050">
            <a:solidFill>
              <a:schemeClr val="accent1"/>
            </a:solidFill>
            <a:prstDash val="dash"/>
          </a:ln>
        </p:spPr>
        <p:txBody>
          <a:bodyPr wrap="square" rtlCol="0">
            <a:spAutoFit/>
          </a:bodyPr>
          <a:lstStyle/>
          <a:p>
            <a:r>
              <a:rPr lang="en-US" altLang="zh-CN" b="1" dirty="0"/>
              <a:t>4.</a:t>
            </a:r>
            <a:r>
              <a:rPr lang="zh-CN" altLang="en-US" b="1" dirty="0"/>
              <a:t> 总体成效</a:t>
            </a:r>
          </a:p>
          <a:p>
            <a:r>
              <a:rPr lang="zh-CN" altLang="en-US" dirty="0"/>
              <a:t>通过“</a:t>
            </a:r>
            <a:r>
              <a:rPr lang="zh-CN" altLang="en-US" b="1" dirty="0"/>
              <a:t>微观</a:t>
            </a:r>
            <a:r>
              <a:rPr lang="en-US" altLang="zh-CN" b="1" dirty="0"/>
              <a:t>—</a:t>
            </a:r>
            <a:r>
              <a:rPr lang="zh-CN" altLang="en-US" b="1" dirty="0"/>
              <a:t>中观</a:t>
            </a:r>
            <a:r>
              <a:rPr lang="en-US" altLang="zh-CN" b="1" dirty="0"/>
              <a:t>—</a:t>
            </a:r>
            <a:r>
              <a:rPr lang="zh-CN" altLang="en-US" b="1" dirty="0"/>
              <a:t>宏观</a:t>
            </a:r>
            <a:r>
              <a:rPr lang="zh-CN" altLang="en-US" dirty="0"/>
              <a:t>”三重跃升机制，人工智能实现了 </a:t>
            </a:r>
            <a:r>
              <a:rPr lang="zh-CN" altLang="en-US" b="1" dirty="0"/>
              <a:t>管理效率、要素配置与交易体系</a:t>
            </a:r>
            <a:r>
              <a:rPr lang="zh-CN" altLang="en-US" dirty="0"/>
              <a:t> 的全面优化，推动 </a:t>
            </a:r>
            <a:r>
              <a:rPr lang="zh-CN" altLang="en-US" b="1" dirty="0"/>
              <a:t>全要素生产率</a:t>
            </a:r>
            <a:r>
              <a:rPr lang="en-US" altLang="zh-CN" b="1" dirty="0"/>
              <a:t>(TFP)</a:t>
            </a:r>
            <a:r>
              <a:rPr lang="en-US" altLang="zh-CN" dirty="0"/>
              <a:t> </a:t>
            </a:r>
            <a:r>
              <a:rPr lang="zh-CN" altLang="en-US" dirty="0"/>
              <a:t>实现 </a:t>
            </a:r>
            <a:r>
              <a:rPr lang="zh-CN" altLang="en-US" b="1" dirty="0"/>
              <a:t>突破性增长</a:t>
            </a:r>
            <a:r>
              <a:rPr lang="zh-CN" altLang="en-US" dirty="0"/>
              <a:t>。</a:t>
            </a:r>
          </a:p>
        </p:txBody>
      </p:sp>
    </p:spTree>
    <p:custDataLst>
      <p:tags r:id="rId1"/>
    </p:custDataLst>
    <p:extLst>
      <p:ext uri="{BB962C8B-B14F-4D97-AF65-F5344CB8AC3E}">
        <p14:creationId xmlns:p14="http://schemas.microsoft.com/office/powerpoint/2010/main" val="324733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B5040-520C-C821-286A-106BD559F361}"/>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BA82C406-25AF-B2EE-09DC-AB77F7A3BE63}"/>
              </a:ext>
            </a:extLst>
          </p:cNvPr>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2D10B105-3223-2068-BC2B-3E6F5DDDD6E0}"/>
              </a:ext>
            </a:extLst>
          </p:cNvPr>
          <p:cNvSpPr txBox="1"/>
          <p:nvPr/>
        </p:nvSpPr>
        <p:spPr>
          <a:xfrm>
            <a:off x="497731" y="956946"/>
            <a:ext cx="8554993" cy="400110"/>
          </a:xfrm>
          <a:prstGeom prst="rect">
            <a:avLst/>
          </a:prstGeom>
          <a:noFill/>
        </p:spPr>
        <p:txBody>
          <a:bodyPr wrap="square" rtlCol="0">
            <a:spAutoFit/>
          </a:bodyPr>
          <a:lstStyle/>
          <a:p>
            <a:r>
              <a:rPr lang="zh-CN" altLang="en-US" sz="2000" b="1" dirty="0"/>
              <a:t>（三）人工智能的“三重跃升机制”与全要素生产率</a:t>
            </a:r>
            <a:r>
              <a:rPr lang="en-US" altLang="zh-CN" sz="2000" b="1" dirty="0"/>
              <a:t>(TFP)</a:t>
            </a:r>
            <a:r>
              <a:rPr lang="zh-CN" altLang="en-US" sz="2000" b="1" dirty="0"/>
              <a:t>突破</a:t>
            </a:r>
          </a:p>
        </p:txBody>
      </p:sp>
      <p:sp>
        <p:nvSpPr>
          <p:cNvPr id="3" name="文本框 2">
            <a:extLst>
              <a:ext uri="{FF2B5EF4-FFF2-40B4-BE49-F238E27FC236}">
                <a16:creationId xmlns:a16="http://schemas.microsoft.com/office/drawing/2014/main" id="{23437A76-865E-A548-8968-CBD3F45D6D59}"/>
              </a:ext>
            </a:extLst>
          </p:cNvPr>
          <p:cNvSpPr txBox="1"/>
          <p:nvPr/>
        </p:nvSpPr>
        <p:spPr>
          <a:xfrm>
            <a:off x="576649" y="1705232"/>
            <a:ext cx="11104605" cy="3477875"/>
          </a:xfrm>
          <a:prstGeom prst="rect">
            <a:avLst/>
          </a:prstGeom>
          <a:noFill/>
        </p:spPr>
        <p:txBody>
          <a:bodyPr wrap="square" rtlCol="0">
            <a:spAutoFit/>
          </a:bodyPr>
          <a:lstStyle/>
          <a:p>
            <a:r>
              <a:rPr lang="zh-CN" altLang="en-US" sz="2000" b="1" dirty="0"/>
              <a:t>全要素生产率</a:t>
            </a:r>
            <a:endParaRPr lang="en-US" altLang="zh-CN" sz="2000" b="1" dirty="0"/>
          </a:p>
          <a:p>
            <a:endParaRPr lang="en-US" altLang="zh-CN" sz="2000" dirty="0"/>
          </a:p>
          <a:p>
            <a:r>
              <a:rPr lang="zh-CN" altLang="en-US" sz="2000" b="1" dirty="0"/>
              <a:t>定义：</a:t>
            </a:r>
            <a:r>
              <a:rPr lang="zh-CN" altLang="en-US" sz="2000" dirty="0"/>
              <a:t>在劳动（</a:t>
            </a:r>
            <a:r>
              <a:rPr lang="en-US" altLang="zh-CN" sz="2000" dirty="0"/>
              <a:t>L</a:t>
            </a:r>
            <a:r>
              <a:rPr lang="zh-CN" altLang="en-US" sz="2000" dirty="0"/>
              <a:t>）和资本（</a:t>
            </a:r>
            <a:r>
              <a:rPr lang="en-US" altLang="zh-CN" sz="2000" dirty="0"/>
              <a:t>K</a:t>
            </a:r>
            <a:r>
              <a:rPr lang="zh-CN" altLang="en-US" sz="2000" dirty="0"/>
              <a:t>）等要素投入一定的情况下，如果产出（</a:t>
            </a:r>
            <a:r>
              <a:rPr lang="en-US" altLang="zh-CN" sz="2000" dirty="0"/>
              <a:t>Y</a:t>
            </a:r>
            <a:r>
              <a:rPr lang="zh-CN" altLang="en-US" sz="2000" dirty="0"/>
              <a:t>）还能继续增长，那么这部分增长就不是来自“投入更多”，而是来自“用得更有效”</a:t>
            </a:r>
            <a:r>
              <a:rPr lang="en-US" altLang="zh-CN" sz="2000" dirty="0"/>
              <a:t> </a:t>
            </a:r>
            <a:r>
              <a:rPr lang="zh-CN" altLang="en-US" sz="2000" dirty="0"/>
              <a:t>。</a:t>
            </a:r>
            <a:endParaRPr lang="en-US" altLang="zh-CN" sz="2000" dirty="0"/>
          </a:p>
          <a:p>
            <a:endParaRPr lang="en-US" altLang="zh-CN" sz="2000" dirty="0"/>
          </a:p>
          <a:p>
            <a:pPr algn="ctr"/>
            <a:r>
              <a:rPr lang="es-ES" altLang="zh-CN" sz="2000" dirty="0"/>
              <a:t>Y=A⋅F(K,L)</a:t>
            </a:r>
          </a:p>
          <a:p>
            <a:pPr algn="just"/>
            <a:r>
              <a:rPr lang="zh-CN" altLang="en-US" sz="2000" dirty="0"/>
              <a:t>其中，</a:t>
            </a:r>
            <a:r>
              <a:rPr lang="en-US" altLang="zh-CN" sz="2000" dirty="0"/>
              <a:t>Y</a:t>
            </a:r>
            <a:r>
              <a:rPr lang="zh-CN" altLang="en-US" sz="2000" dirty="0"/>
              <a:t>：产出（如</a:t>
            </a:r>
            <a:r>
              <a:rPr lang="en-US" altLang="zh-CN" sz="2000" dirty="0"/>
              <a:t>GDP</a:t>
            </a:r>
            <a:r>
              <a:rPr lang="zh-CN" altLang="en-US" sz="2000" dirty="0"/>
              <a:t>或企业总产出）；</a:t>
            </a:r>
            <a:r>
              <a:rPr lang="en-US" altLang="zh-CN" sz="2000" dirty="0"/>
              <a:t>K</a:t>
            </a:r>
            <a:r>
              <a:rPr lang="zh-CN" altLang="en-US" sz="2000" dirty="0"/>
              <a:t>：资本投入；</a:t>
            </a:r>
            <a:r>
              <a:rPr lang="en-US" altLang="zh-CN" sz="2000" dirty="0"/>
              <a:t>L</a:t>
            </a:r>
            <a:r>
              <a:rPr lang="zh-CN" altLang="en-US" sz="2000" dirty="0"/>
              <a:t>：劳动投入；</a:t>
            </a:r>
            <a:r>
              <a:rPr lang="en-US" altLang="zh-CN" sz="2000" dirty="0"/>
              <a:t>A</a:t>
            </a:r>
            <a:r>
              <a:rPr lang="zh-CN" altLang="en-US" sz="2000" dirty="0"/>
              <a:t>：全要素生产率（</a:t>
            </a:r>
            <a:r>
              <a:rPr lang="en-US" altLang="zh-CN" sz="2000" dirty="0"/>
              <a:t>TFP</a:t>
            </a:r>
            <a:r>
              <a:rPr lang="zh-CN" altLang="en-US" sz="2000" dirty="0"/>
              <a:t>）。</a:t>
            </a:r>
            <a:endParaRPr lang="en-US" altLang="zh-CN" sz="2000" dirty="0"/>
          </a:p>
          <a:p>
            <a:pPr algn="just"/>
            <a:endParaRPr lang="en-US" altLang="zh-CN" sz="2000" dirty="0"/>
          </a:p>
          <a:p>
            <a:pPr algn="just"/>
            <a:r>
              <a:rPr lang="zh-CN" altLang="en-US" sz="2000" dirty="0"/>
              <a:t>当 </a:t>
            </a:r>
            <a:r>
              <a:rPr lang="en-US" altLang="zh-CN" sz="2000" dirty="0"/>
              <a:t>A </a:t>
            </a:r>
            <a:r>
              <a:rPr lang="zh-CN" altLang="en-US" sz="2000" dirty="0"/>
              <a:t>上升时，即使资本和劳动投入不变，产出也会增加，意味着</a:t>
            </a:r>
            <a:r>
              <a:rPr lang="zh-CN" altLang="en-US" sz="2000" b="1" dirty="0"/>
              <a:t>技术进步、制度改进、管理优化、知识积累</a:t>
            </a:r>
            <a:r>
              <a:rPr lang="zh-CN" altLang="en-US" sz="2000" dirty="0"/>
              <a:t>等提高了整体效率。</a:t>
            </a:r>
          </a:p>
        </p:txBody>
      </p:sp>
    </p:spTree>
    <p:custDataLst>
      <p:tags r:id="rId1"/>
    </p:custDataLst>
    <p:extLst>
      <p:ext uri="{BB962C8B-B14F-4D97-AF65-F5344CB8AC3E}">
        <p14:creationId xmlns:p14="http://schemas.microsoft.com/office/powerpoint/2010/main" val="2987174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497731" y="956946"/>
            <a:ext cx="8554993" cy="400110"/>
          </a:xfrm>
          <a:prstGeom prst="rect">
            <a:avLst/>
          </a:prstGeom>
          <a:noFill/>
        </p:spPr>
        <p:txBody>
          <a:bodyPr wrap="square" rtlCol="0">
            <a:spAutoFit/>
          </a:bodyPr>
          <a:lstStyle/>
          <a:p>
            <a:r>
              <a:rPr lang="zh-CN" altLang="en-US" sz="2000" b="1" dirty="0"/>
              <a:t>（三）人工智能的“三重跃升机制”与全要素生产率</a:t>
            </a:r>
            <a:r>
              <a:rPr lang="en-US" altLang="zh-CN" sz="2000" b="1" dirty="0"/>
              <a:t>(TFP)</a:t>
            </a:r>
            <a:r>
              <a:rPr lang="zh-CN" altLang="en-US" sz="2000" b="1" dirty="0"/>
              <a:t>突破</a:t>
            </a:r>
          </a:p>
        </p:txBody>
      </p:sp>
      <p:sp>
        <p:nvSpPr>
          <p:cNvPr id="3" name="文本框 2">
            <a:extLst>
              <a:ext uri="{FF2B5EF4-FFF2-40B4-BE49-F238E27FC236}">
                <a16:creationId xmlns:a16="http://schemas.microsoft.com/office/drawing/2014/main" id="{7DDA8C86-50F0-A82B-11A2-1F0731701DBB}"/>
              </a:ext>
            </a:extLst>
          </p:cNvPr>
          <p:cNvSpPr txBox="1"/>
          <p:nvPr/>
        </p:nvSpPr>
        <p:spPr>
          <a:xfrm>
            <a:off x="615244" y="1462901"/>
            <a:ext cx="10961511" cy="45845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kumimoji="1" lang="zh-CN" altLang="en-US" dirty="0"/>
              <a:t>传统供应链金融依赖人工审核、纸质单据、线下尽调，导致审批周期长、操作成本高、风险识别滞后。</a:t>
            </a:r>
          </a:p>
        </p:txBody>
      </p:sp>
      <p:pic>
        <p:nvPicPr>
          <p:cNvPr id="11" name="图片 10">
            <a:extLst>
              <a:ext uri="{FF2B5EF4-FFF2-40B4-BE49-F238E27FC236}">
                <a16:creationId xmlns:a16="http://schemas.microsoft.com/office/drawing/2014/main" id="{7C0AC97B-744A-B5D9-66F0-9AA50F316730}"/>
              </a:ext>
            </a:extLst>
          </p:cNvPr>
          <p:cNvPicPr>
            <a:picLocks noChangeAspect="1"/>
          </p:cNvPicPr>
          <p:nvPr/>
        </p:nvPicPr>
        <p:blipFill>
          <a:blip r:embed="rId4"/>
          <a:stretch>
            <a:fillRect/>
          </a:stretch>
        </p:blipFill>
        <p:spPr>
          <a:xfrm>
            <a:off x="3962846" y="2416879"/>
            <a:ext cx="7772400" cy="3825478"/>
          </a:xfrm>
          <a:prstGeom prst="rect">
            <a:avLst/>
          </a:prstGeom>
        </p:spPr>
      </p:pic>
      <p:sp>
        <p:nvSpPr>
          <p:cNvPr id="12" name="文本框 11">
            <a:extLst>
              <a:ext uri="{FF2B5EF4-FFF2-40B4-BE49-F238E27FC236}">
                <a16:creationId xmlns:a16="http://schemas.microsoft.com/office/drawing/2014/main" id="{6ABCFA3B-D101-F22B-B294-014D04BD75A0}"/>
              </a:ext>
            </a:extLst>
          </p:cNvPr>
          <p:cNvSpPr txBox="1"/>
          <p:nvPr/>
        </p:nvSpPr>
        <p:spPr>
          <a:xfrm>
            <a:off x="293512" y="2138758"/>
            <a:ext cx="3239911" cy="4031873"/>
          </a:xfrm>
          <a:prstGeom prst="rect">
            <a:avLst/>
          </a:prstGeom>
          <a:noFill/>
        </p:spPr>
        <p:txBody>
          <a:bodyPr wrap="square" rtlCol="0">
            <a:spAutoFit/>
          </a:bodyPr>
          <a:lstStyle/>
          <a:p>
            <a:pPr algn="just">
              <a:spcBef>
                <a:spcPts val="1200"/>
              </a:spcBef>
            </a:pPr>
            <a:r>
              <a:rPr lang="en-US" altLang="zh-CN" b="1" i="0" u="none" strike="noStrike" dirty="0">
                <a:effectLst/>
                <a:latin typeface="+mn-ea"/>
              </a:rPr>
              <a:t>AI</a:t>
            </a:r>
            <a:r>
              <a:rPr lang="zh-CN" altLang="en-US" b="1" i="0" u="none" strike="noStrike" dirty="0">
                <a:effectLst/>
                <a:latin typeface="+mn-ea"/>
              </a:rPr>
              <a:t>赋能供应链金融优势：</a:t>
            </a:r>
            <a:endParaRPr lang="en-US" altLang="zh-CN" b="1" i="0" u="none" strike="noStrike" dirty="0">
              <a:effectLst/>
              <a:latin typeface="+mn-ea"/>
            </a:endParaRPr>
          </a:p>
          <a:p>
            <a:pPr marL="342900" indent="-342900" algn="just">
              <a:spcBef>
                <a:spcPts val="1200"/>
              </a:spcBef>
              <a:buFont typeface="+mj-lt"/>
              <a:buAutoNum type="arabicPeriod"/>
            </a:pPr>
            <a:r>
              <a:rPr lang="zh-CN" altLang="en-US" b="0" i="0" u="none" strike="noStrike" dirty="0">
                <a:effectLst/>
                <a:latin typeface="+mn-ea"/>
              </a:rPr>
              <a:t>分析客户的交易数据、信用记录和行业信息，建立精准的信用评估模型；</a:t>
            </a:r>
            <a:endParaRPr lang="en-US" altLang="zh-CN" b="0" i="0" u="none" strike="noStrike" dirty="0">
              <a:effectLst/>
              <a:latin typeface="+mn-ea"/>
            </a:endParaRPr>
          </a:p>
          <a:p>
            <a:pPr marL="342900" indent="-342900" algn="just">
              <a:spcBef>
                <a:spcPts val="1200"/>
              </a:spcBef>
              <a:buFont typeface="+mj-lt"/>
              <a:buAutoNum type="arabicPeriod"/>
            </a:pPr>
            <a:r>
              <a:rPr lang="zh-CN" altLang="en-US" b="0" i="0" u="none" strike="noStrike" dirty="0">
                <a:effectLst/>
                <a:latin typeface="+mn-ea"/>
              </a:rPr>
              <a:t>实时监控交易动态，及时发现异常交易，防范欺诈和违约风险；</a:t>
            </a:r>
            <a:endParaRPr lang="en-US" altLang="zh-CN" b="0" i="0" u="none" strike="noStrike" dirty="0">
              <a:effectLst/>
              <a:latin typeface="+mn-ea"/>
            </a:endParaRPr>
          </a:p>
          <a:p>
            <a:pPr marL="342900" indent="-342900" algn="just">
              <a:spcBef>
                <a:spcPts val="1200"/>
              </a:spcBef>
              <a:buFont typeface="+mj-lt"/>
              <a:buAutoNum type="arabicPeriod"/>
            </a:pPr>
            <a:r>
              <a:rPr lang="zh-CN" altLang="en-US" b="0" i="0" u="none" strike="noStrike" dirty="0">
                <a:effectLst/>
                <a:latin typeface="+mn-ea"/>
              </a:rPr>
              <a:t>实现贷款申请的快速审批，从申请到放款仅需几分钟，提高服务效率；</a:t>
            </a:r>
            <a:endParaRPr lang="en-US" altLang="zh-CN" b="0" i="0" u="none" strike="noStrike" dirty="0">
              <a:effectLst/>
              <a:latin typeface="+mn-ea"/>
            </a:endParaRPr>
          </a:p>
          <a:p>
            <a:pPr marL="342900" indent="-342900" algn="just">
              <a:spcBef>
                <a:spcPts val="1200"/>
              </a:spcBef>
              <a:buFont typeface="+mj-lt"/>
              <a:buAutoNum type="arabicPeriod"/>
            </a:pPr>
            <a:r>
              <a:rPr lang="zh-CN" altLang="en-US" b="0" i="0" u="none" strike="noStrike" dirty="0">
                <a:effectLst/>
                <a:latin typeface="+mn-ea"/>
              </a:rPr>
              <a:t>根据客户需求和风险状况，智能推荐合适的金融产品。</a:t>
            </a:r>
            <a:endParaRPr kumimoji="1" lang="zh-CN" altLang="en-US" dirty="0">
              <a:latin typeface="+mn-ea"/>
            </a:endParaRPr>
          </a:p>
        </p:txBody>
      </p:sp>
    </p:spTree>
    <p:custDataLst>
      <p:tags r:id="rId1"/>
    </p:custDataLst>
    <p:extLst>
      <p:ext uri="{BB962C8B-B14F-4D97-AF65-F5344CB8AC3E}">
        <p14:creationId xmlns:p14="http://schemas.microsoft.com/office/powerpoint/2010/main" val="3755423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464277" y="953221"/>
            <a:ext cx="8621901" cy="400110"/>
          </a:xfrm>
          <a:prstGeom prst="rect">
            <a:avLst/>
          </a:prstGeom>
          <a:noFill/>
        </p:spPr>
        <p:txBody>
          <a:bodyPr wrap="square" rtlCol="0">
            <a:spAutoFit/>
          </a:bodyPr>
          <a:lstStyle/>
          <a:p>
            <a:r>
              <a:rPr lang="zh-CN"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rPr>
              <a:t>（四）人工智能推动分工范式革命</a:t>
            </a:r>
            <a:r>
              <a:rPr lang="zh-CN" altLang="en-US" sz="2000" b="1"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000" b="1" dirty="0">
                <a:effectLst/>
                <a:latin typeface="Microsoft YaHei" panose="020B0503020204020204" pitchFamily="34" charset="-122"/>
                <a:ea typeface="Microsoft YaHei" panose="020B0503020204020204" pitchFamily="34" charset="-122"/>
                <a:cs typeface="Times New Roman" panose="02020603050405020304" pitchFamily="18" charset="0"/>
              </a:rPr>
              <a:t>从专业化效率到多样化效率</a:t>
            </a:r>
            <a:r>
              <a:rPr lang="zh-CN" altLang="zh-CN" sz="2000" b="1" dirty="0">
                <a:effectLst/>
                <a:latin typeface="Microsoft YaHei" panose="020B0503020204020204" pitchFamily="34" charset="-122"/>
                <a:ea typeface="Microsoft YaHei" panose="020B0503020204020204" pitchFamily="34" charset="-122"/>
              </a:rPr>
              <a:t> </a:t>
            </a:r>
            <a:endParaRPr lang="zh-CN" altLang="en-US" sz="2000" b="1"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348A8AA0-328C-0B9D-07E0-14D722AFAA1E}"/>
              </a:ext>
            </a:extLst>
          </p:cNvPr>
          <p:cNvSpPr txBox="1"/>
          <p:nvPr/>
        </p:nvSpPr>
        <p:spPr>
          <a:xfrm>
            <a:off x="696913" y="1353331"/>
            <a:ext cx="7711108" cy="1661993"/>
          </a:xfrm>
          <a:prstGeom prst="rect">
            <a:avLst/>
          </a:prstGeom>
          <a:noFill/>
        </p:spPr>
        <p:txBody>
          <a:bodyPr wrap="square" rtlCol="0">
            <a:spAutoFit/>
          </a:bodyPr>
          <a:lstStyle/>
          <a:p>
            <a:pPr>
              <a:spcBef>
                <a:spcPts val="1200"/>
              </a:spcBef>
            </a:pPr>
            <a:r>
              <a:rPr lang="en-US" altLang="zh-CN" b="1" dirty="0"/>
              <a:t>1.</a:t>
            </a:r>
            <a:r>
              <a:rPr lang="zh-CN" altLang="en-US" b="1" dirty="0"/>
              <a:t> 传统分工逻辑：专业化效率</a:t>
            </a:r>
          </a:p>
          <a:p>
            <a:pPr marL="742950" lvl="1" indent="-285750" algn="just">
              <a:spcBef>
                <a:spcPts val="1200"/>
              </a:spcBef>
              <a:buFont typeface="Wingdings" pitchFamily="2" charset="2"/>
              <a:buChar char="l"/>
            </a:pPr>
            <a:r>
              <a:rPr lang="zh-CN" altLang="en-US" dirty="0"/>
              <a:t>以</a:t>
            </a:r>
            <a:r>
              <a:rPr lang="zh-CN" altLang="en-US" b="1" dirty="0"/>
              <a:t>任务分割</a:t>
            </a:r>
            <a:r>
              <a:rPr lang="zh-CN" altLang="en-US" dirty="0"/>
              <a:t>和</a:t>
            </a:r>
            <a:r>
              <a:rPr lang="zh-CN" altLang="en-US" b="1" dirty="0"/>
              <a:t>规模生产</a:t>
            </a:r>
            <a:r>
              <a:rPr lang="zh-CN" altLang="en-US" dirty="0"/>
              <a:t>为特征</a:t>
            </a:r>
          </a:p>
          <a:p>
            <a:pPr marL="742950" lvl="1" indent="-285750" algn="just">
              <a:spcBef>
                <a:spcPts val="1200"/>
              </a:spcBef>
              <a:buFont typeface="Wingdings" pitchFamily="2" charset="2"/>
              <a:buChar char="l"/>
            </a:pPr>
            <a:r>
              <a:rPr lang="zh-CN" altLang="en-US" dirty="0"/>
              <a:t>效率提升依赖</a:t>
            </a:r>
            <a:r>
              <a:rPr lang="zh-CN" altLang="en-US" b="1" dirty="0"/>
              <a:t>劳动分工深化</a:t>
            </a:r>
          </a:p>
          <a:p>
            <a:pPr marL="742950" lvl="1" indent="-285750" algn="just">
              <a:spcBef>
                <a:spcPts val="1200"/>
              </a:spcBef>
              <a:buFont typeface="Wingdings" pitchFamily="2" charset="2"/>
              <a:buChar char="l"/>
            </a:pPr>
            <a:r>
              <a:rPr lang="zh-CN" altLang="en-US" b="1" dirty="0"/>
              <a:t>局限：</a:t>
            </a:r>
            <a:r>
              <a:rPr lang="zh-CN" altLang="en-US" dirty="0"/>
              <a:t>创新空间受限、产业链刚性强</a:t>
            </a:r>
          </a:p>
        </p:txBody>
      </p:sp>
      <p:graphicFrame>
        <p:nvGraphicFramePr>
          <p:cNvPr id="5" name="表格 4">
            <a:extLst>
              <a:ext uri="{FF2B5EF4-FFF2-40B4-BE49-F238E27FC236}">
                <a16:creationId xmlns:a16="http://schemas.microsoft.com/office/drawing/2014/main" id="{A48DAB0B-75B3-55EB-F41C-7F59DAEB4E5F}"/>
              </a:ext>
            </a:extLst>
          </p:cNvPr>
          <p:cNvGraphicFramePr>
            <a:graphicFrameLocks noGrp="1"/>
          </p:cNvGraphicFramePr>
          <p:nvPr>
            <p:extLst>
              <p:ext uri="{D42A27DB-BD31-4B8C-83A1-F6EECF244321}">
                <p14:modId xmlns:p14="http://schemas.microsoft.com/office/powerpoint/2010/main" val="3611840867"/>
              </p:ext>
            </p:extLst>
          </p:nvPr>
        </p:nvGraphicFramePr>
        <p:xfrm>
          <a:off x="2308302" y="3675869"/>
          <a:ext cx="8073483" cy="1828800"/>
        </p:xfrm>
        <a:graphic>
          <a:graphicData uri="http://schemas.openxmlformats.org/drawingml/2006/table">
            <a:tbl>
              <a:tblPr>
                <a:tableStyleId>{69CF1AB2-1976-4502-BF36-3FF5EA218861}</a:tableStyleId>
              </a:tblPr>
              <a:tblGrid>
                <a:gridCol w="2821259">
                  <a:extLst>
                    <a:ext uri="{9D8B030D-6E8A-4147-A177-3AD203B41FA5}">
                      <a16:colId xmlns:a16="http://schemas.microsoft.com/office/drawing/2014/main" val="1280997338"/>
                    </a:ext>
                  </a:extLst>
                </a:gridCol>
                <a:gridCol w="5252224">
                  <a:extLst>
                    <a:ext uri="{9D8B030D-6E8A-4147-A177-3AD203B41FA5}">
                      <a16:colId xmlns:a16="http://schemas.microsoft.com/office/drawing/2014/main" val="2893123332"/>
                    </a:ext>
                  </a:extLst>
                </a:gridCol>
              </a:tblGrid>
              <a:tr h="241977">
                <a:tc>
                  <a:txBody>
                    <a:bodyPr/>
                    <a:lstStyle/>
                    <a:p>
                      <a:pPr algn="ctr"/>
                      <a:r>
                        <a:rPr lang="zh-CN" altLang="en-US" sz="1600" b="1" dirty="0"/>
                        <a:t>维度</a:t>
                      </a:r>
                    </a:p>
                  </a:txBody>
                  <a:tcPr anchor="ctr"/>
                </a:tc>
                <a:tc>
                  <a:txBody>
                    <a:bodyPr/>
                    <a:lstStyle/>
                    <a:p>
                      <a:pPr algn="ctr"/>
                      <a:r>
                        <a:rPr lang="zh-CN" altLang="en-US" sz="1600" b="1" dirty="0"/>
                        <a:t>人工智能带来的变革</a:t>
                      </a:r>
                    </a:p>
                  </a:txBody>
                  <a:tcPr anchor="ctr"/>
                </a:tc>
                <a:extLst>
                  <a:ext uri="{0D108BD9-81ED-4DB2-BD59-A6C34878D82A}">
                    <a16:rowId xmlns:a16="http://schemas.microsoft.com/office/drawing/2014/main" val="1783267651"/>
                  </a:ext>
                </a:extLst>
              </a:tr>
              <a:tr h="241977">
                <a:tc>
                  <a:txBody>
                    <a:bodyPr/>
                    <a:lstStyle/>
                    <a:p>
                      <a:pPr algn="l"/>
                      <a:r>
                        <a:rPr lang="zh-CN" altLang="en-US" sz="1600" b="1" dirty="0"/>
                        <a:t>（</a:t>
                      </a:r>
                      <a:r>
                        <a:rPr lang="en-US" altLang="zh-CN" sz="1600" b="1" dirty="0"/>
                        <a:t>1</a:t>
                      </a:r>
                      <a:r>
                        <a:rPr lang="zh-CN" altLang="en-US" sz="1600" b="1" dirty="0"/>
                        <a:t>）脑力替代与创新涌现</a:t>
                      </a:r>
                      <a:endParaRPr lang="zh-CN" altLang="en-US" sz="1600" dirty="0"/>
                    </a:p>
                  </a:txBody>
                  <a:tcPr anchor="ctr"/>
                </a:tc>
                <a:tc>
                  <a:txBody>
                    <a:bodyPr/>
                    <a:lstStyle/>
                    <a:p>
                      <a:pPr algn="just"/>
                      <a:r>
                        <a:rPr lang="zh-CN" altLang="en-US" sz="1600" dirty="0"/>
                        <a:t>从体力替代转向脑力替代 → 产品创新复杂度指数级上升</a:t>
                      </a:r>
                    </a:p>
                  </a:txBody>
                  <a:tcPr anchor="ctr"/>
                </a:tc>
                <a:extLst>
                  <a:ext uri="{0D108BD9-81ED-4DB2-BD59-A6C34878D82A}">
                    <a16:rowId xmlns:a16="http://schemas.microsoft.com/office/drawing/2014/main" val="637605650"/>
                  </a:ext>
                </a:extLst>
              </a:tr>
              <a:tr h="417961">
                <a:tc>
                  <a:txBody>
                    <a:bodyPr/>
                    <a:lstStyle/>
                    <a:p>
                      <a:pPr algn="l"/>
                      <a:r>
                        <a:rPr lang="zh-CN" altLang="en-US" sz="1600" b="1" dirty="0"/>
                        <a:t>（</a:t>
                      </a:r>
                      <a:r>
                        <a:rPr lang="en-US" altLang="zh-CN" sz="1600" b="1" dirty="0"/>
                        <a:t>2</a:t>
                      </a:r>
                      <a:r>
                        <a:rPr lang="zh-CN" altLang="en-US" sz="1600" b="1" dirty="0"/>
                        <a:t>）生产可能性边界扩展</a:t>
                      </a:r>
                      <a:endParaRPr lang="zh-CN" altLang="en-US" sz="1600" dirty="0"/>
                    </a:p>
                  </a:txBody>
                  <a:tcPr anchor="ctr"/>
                </a:tc>
                <a:tc>
                  <a:txBody>
                    <a:bodyPr/>
                    <a:lstStyle/>
                    <a:p>
                      <a:pPr algn="just"/>
                      <a:r>
                        <a:rPr lang="zh-CN" altLang="en-US" sz="1600" dirty="0"/>
                        <a:t>多模态生成技术催生个性化定制与长尾市场 → “供给创造需求”</a:t>
                      </a:r>
                    </a:p>
                  </a:txBody>
                  <a:tcPr anchor="ctr"/>
                </a:tc>
                <a:extLst>
                  <a:ext uri="{0D108BD9-81ED-4DB2-BD59-A6C34878D82A}">
                    <a16:rowId xmlns:a16="http://schemas.microsoft.com/office/drawing/2014/main" val="2762300809"/>
                  </a:ext>
                </a:extLst>
              </a:tr>
              <a:tr h="417961">
                <a:tc>
                  <a:txBody>
                    <a:bodyPr/>
                    <a:lstStyle/>
                    <a:p>
                      <a:pPr algn="l"/>
                      <a:r>
                        <a:rPr lang="zh-CN" altLang="en-US" sz="1600" b="1" dirty="0"/>
                        <a:t>（</a:t>
                      </a:r>
                      <a:r>
                        <a:rPr lang="en-US" altLang="zh-CN" sz="1600" b="1" dirty="0"/>
                        <a:t>3</a:t>
                      </a:r>
                      <a:r>
                        <a:rPr lang="zh-CN" altLang="en-US" sz="1600" b="1" dirty="0"/>
                        <a:t>）生态协同与网络化增值</a:t>
                      </a:r>
                      <a:endParaRPr lang="zh-CN" altLang="en-US" sz="1600" dirty="0"/>
                    </a:p>
                  </a:txBody>
                  <a:tcPr anchor="ctr"/>
                </a:tc>
                <a:tc>
                  <a:txBody>
                    <a:bodyPr/>
                    <a:lstStyle/>
                    <a:p>
                      <a:pPr algn="just"/>
                      <a:r>
                        <a:rPr lang="zh-CN" altLang="en-US" sz="1600" dirty="0"/>
                        <a:t>智能体工作流整合跨行业</a:t>
                      </a:r>
                      <a:r>
                        <a:rPr lang="en-US" sz="1600" dirty="0"/>
                        <a:t>AI</a:t>
                      </a:r>
                      <a:r>
                        <a:rPr lang="zh-CN" altLang="en-US" sz="1600" dirty="0"/>
                        <a:t>代理，实现</a:t>
                      </a:r>
                      <a:r>
                        <a:rPr lang="zh-CN" altLang="en-US" sz="1600" b="1" dirty="0"/>
                        <a:t>全链路自动化</a:t>
                      </a:r>
                      <a:r>
                        <a:rPr lang="zh-CN" altLang="en-US" sz="1600" dirty="0"/>
                        <a:t>（供应链</a:t>
                      </a:r>
                      <a:r>
                        <a:rPr lang="en-US" altLang="zh-CN" sz="1600" dirty="0"/>
                        <a:t>–</a:t>
                      </a:r>
                      <a:r>
                        <a:rPr lang="zh-CN" altLang="en-US" sz="1600" dirty="0"/>
                        <a:t>生产</a:t>
                      </a:r>
                      <a:r>
                        <a:rPr lang="en-US" altLang="zh-CN" sz="1600" dirty="0"/>
                        <a:t>–</a:t>
                      </a:r>
                      <a:r>
                        <a:rPr lang="zh-CN" altLang="en-US" sz="1600" dirty="0"/>
                        <a:t>营销）</a:t>
                      </a:r>
                    </a:p>
                  </a:txBody>
                  <a:tcPr anchor="ctr"/>
                </a:tc>
                <a:extLst>
                  <a:ext uri="{0D108BD9-81ED-4DB2-BD59-A6C34878D82A}">
                    <a16:rowId xmlns:a16="http://schemas.microsoft.com/office/drawing/2014/main" val="191897281"/>
                  </a:ext>
                </a:extLst>
              </a:tr>
            </a:tbl>
          </a:graphicData>
        </a:graphic>
      </p:graphicFrame>
      <p:sp>
        <p:nvSpPr>
          <p:cNvPr id="6" name="文本框 5">
            <a:extLst>
              <a:ext uri="{FF2B5EF4-FFF2-40B4-BE49-F238E27FC236}">
                <a16:creationId xmlns:a16="http://schemas.microsoft.com/office/drawing/2014/main" id="{DD0AA095-5972-FE99-B0CB-68D4F4BAE9EA}"/>
              </a:ext>
            </a:extLst>
          </p:cNvPr>
          <p:cNvSpPr txBox="1"/>
          <p:nvPr/>
        </p:nvSpPr>
        <p:spPr>
          <a:xfrm>
            <a:off x="696912" y="3182131"/>
            <a:ext cx="4901000" cy="369332"/>
          </a:xfrm>
          <a:prstGeom prst="rect">
            <a:avLst/>
          </a:prstGeom>
          <a:noFill/>
        </p:spPr>
        <p:txBody>
          <a:bodyPr wrap="square" rtlCol="0">
            <a:spAutoFit/>
          </a:bodyPr>
          <a:lstStyle/>
          <a:p>
            <a:r>
              <a:rPr lang="en-US" altLang="zh-CN" b="1" dirty="0"/>
              <a:t>2.</a:t>
            </a:r>
            <a:r>
              <a:rPr lang="zh-CN" altLang="en-US" b="1" dirty="0"/>
              <a:t> </a:t>
            </a:r>
            <a:r>
              <a:rPr lang="en-US" altLang="zh-CN" b="1" dirty="0"/>
              <a:t>AI</a:t>
            </a:r>
            <a:r>
              <a:rPr lang="zh-CN" altLang="en-US" b="1" dirty="0"/>
              <a:t>时代的分工新范式：多样化效率</a:t>
            </a:r>
            <a:endParaRPr kumimoji="1" lang="zh-CN" altLang="en-US" b="1" dirty="0"/>
          </a:p>
        </p:txBody>
      </p:sp>
      <p:sp>
        <p:nvSpPr>
          <p:cNvPr id="7" name="文本框 6">
            <a:extLst>
              <a:ext uri="{FF2B5EF4-FFF2-40B4-BE49-F238E27FC236}">
                <a16:creationId xmlns:a16="http://schemas.microsoft.com/office/drawing/2014/main" id="{512169DA-5BC1-D41B-E771-75F0C0504E05}"/>
              </a:ext>
            </a:extLst>
          </p:cNvPr>
          <p:cNvSpPr txBox="1"/>
          <p:nvPr/>
        </p:nvSpPr>
        <p:spPr>
          <a:xfrm>
            <a:off x="696912" y="5615633"/>
            <a:ext cx="11045322" cy="923330"/>
          </a:xfrm>
          <a:prstGeom prst="rect">
            <a:avLst/>
          </a:prstGeom>
          <a:noFill/>
        </p:spPr>
        <p:txBody>
          <a:bodyPr wrap="square" rtlCol="0">
            <a:spAutoFit/>
          </a:bodyPr>
          <a:lstStyle/>
          <a:p>
            <a:pPr algn="just"/>
            <a:r>
              <a:rPr lang="en-US" altLang="zh-CN" b="1" dirty="0"/>
              <a:t>3.</a:t>
            </a:r>
            <a:r>
              <a:rPr lang="zh-CN" altLang="en-US" b="1" dirty="0"/>
              <a:t> 经济赋能逻辑</a:t>
            </a:r>
          </a:p>
          <a:p>
            <a:pPr algn="just"/>
            <a:r>
              <a:rPr lang="zh-CN" altLang="en-US" dirty="0"/>
              <a:t>从“要素创新 → 效率革命 → 分工跃迁”到“数据反馈闭环 </a:t>
            </a:r>
            <a:r>
              <a:rPr lang="en-US" altLang="zh-CN" dirty="0"/>
              <a:t>+ </a:t>
            </a:r>
            <a:r>
              <a:rPr lang="zh-CN" altLang="en-US" dirty="0"/>
              <a:t>算力</a:t>
            </a:r>
            <a:r>
              <a:rPr lang="en-US" altLang="zh-CN" dirty="0"/>
              <a:t>—</a:t>
            </a:r>
            <a:r>
              <a:rPr lang="zh-CN" altLang="en-US" dirty="0"/>
              <a:t>算法</a:t>
            </a:r>
            <a:r>
              <a:rPr lang="en-US" altLang="zh-CN" dirty="0"/>
              <a:t>—</a:t>
            </a:r>
            <a:r>
              <a:rPr lang="zh-CN" altLang="en-US" dirty="0"/>
              <a:t>场景协同”，构建 </a:t>
            </a:r>
            <a:r>
              <a:rPr lang="zh-CN" altLang="en-US" b="1" dirty="0"/>
              <a:t>技术进步</a:t>
            </a:r>
            <a:r>
              <a:rPr lang="en-US" altLang="zh-CN" b="1" dirty="0"/>
              <a:t>—</a:t>
            </a:r>
            <a:r>
              <a:rPr lang="zh-CN" altLang="en-US" b="1" dirty="0"/>
              <a:t>经济增益</a:t>
            </a:r>
            <a:r>
              <a:rPr lang="zh-CN" altLang="en-US" dirty="0"/>
              <a:t> 的自我强化正循环</a:t>
            </a:r>
          </a:p>
        </p:txBody>
      </p:sp>
    </p:spTree>
    <p:custDataLst>
      <p:tags r:id="rId1"/>
    </p:custDataLst>
    <p:extLst>
      <p:ext uri="{BB962C8B-B14F-4D97-AF65-F5344CB8AC3E}">
        <p14:creationId xmlns:p14="http://schemas.microsoft.com/office/powerpoint/2010/main" val="311178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79777EF9-36D5-5D36-9DD7-BC0B93A41F02}"/>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F4CDCA93-144C-8F6E-D91C-982957FADD5A}"/>
                </a:ext>
              </a:extLst>
            </p:cNvPr>
            <p:cNvSpPr/>
            <p:nvPr>
              <p:custDataLst>
                <p:tags r:id="rId1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a:extLst>
                <a:ext uri="{FF2B5EF4-FFF2-40B4-BE49-F238E27FC236}">
                  <a16:creationId xmlns:a16="http://schemas.microsoft.com/office/drawing/2014/main" id="{2C28F958-074F-D159-7396-C8E3D7E56EC3}"/>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a:extLst>
                <a:ext uri="{FF2B5EF4-FFF2-40B4-BE49-F238E27FC236}">
                  <a16:creationId xmlns:a16="http://schemas.microsoft.com/office/drawing/2014/main" id="{37CC6D8E-FFC8-398C-B7EC-060C393C13D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59ECEE1E-9D36-23FC-B6E7-4ADCFD8FD63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C46753EA-272E-6075-CC19-D8B04B6AE21C}"/>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下列关于人工智能推动经济增长的逻辑表述正确的是：</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F9BD4585-3D46-4F53-3638-49024F34B133}"/>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zh-CN" altLang="en-US" sz="2800" dirty="0"/>
              <a:t>人工智能仅通过资本投入推动经济增长</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2BA6FB70-2817-5C2D-5B23-820E03550A6D}"/>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zh-CN" altLang="en-US" sz="2800" dirty="0"/>
              <a:t>人工智能的发展仅限于替代劳动力</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62EE79D0-5F70-FD26-219A-F3FB173059DE}"/>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zh-CN" altLang="en-US" sz="2800" dirty="0"/>
              <a:t>人工智能无法突破边际报酬递减规律</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EF5BCF40-A73F-F450-9E51-B429430BF82C}"/>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zh-CN" altLang="en-US" sz="2800" dirty="0"/>
              <a:t>人工智能通过要素创新、生产率提升和分工范式革命推动经济增长</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A742BC86-FC07-6CA3-D0F7-E09F0B132CCF}"/>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72F26676-4ED8-F45E-3371-744510FD9D25}"/>
              </a:ext>
            </a:extLst>
          </p:cNvPr>
          <p:cNvSpPr>
            <a:spLocks noChangeAspect="1"/>
          </p:cNvSpPr>
          <p:nvPr>
            <p:custDataLst>
              <p:tags r:id="rId9"/>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A2D3254C-585C-2444-904C-BFB73D562B5C}"/>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D97894CE-BF03-74D4-D412-FFA6EA10BF32}"/>
              </a:ext>
            </a:extLst>
          </p:cNvPr>
          <p:cNvSpPr>
            <a:spLocks noChangeAspect="1"/>
          </p:cNvSpPr>
          <p:nvPr>
            <p:custDataLst>
              <p:tags r:id="rId11"/>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367E5597-B99B-D574-B45A-3049A0519CFE}"/>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B2C11ADD-6548-8E3E-7716-BD035112645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986200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092294D-35AE-F549-BE84-EFB79A771D4D}"/>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0E71789C-F6A2-DC4B-413A-53D3593078A4}"/>
                </a:ext>
              </a:extLst>
            </p:cNvPr>
            <p:cNvSpPr/>
            <p:nvPr>
              <p:custDataLst>
                <p:tags r:id="rId10"/>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a:extLst>
                <a:ext uri="{FF2B5EF4-FFF2-40B4-BE49-F238E27FC236}">
                  <a16:creationId xmlns:a16="http://schemas.microsoft.com/office/drawing/2014/main" id="{F2C4C3EB-98A8-817E-5828-37D02DE55E75}"/>
                </a:ext>
              </a:extLst>
            </p:cNvPr>
            <p:cNvSpPr/>
            <p:nvPr>
              <p:custDataLst>
                <p:tags r:id="rId11"/>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a:extLst>
                <a:ext uri="{FF2B5EF4-FFF2-40B4-BE49-F238E27FC236}">
                  <a16:creationId xmlns:a16="http://schemas.microsoft.com/office/drawing/2014/main" id="{3AAAD123-E8A1-2B65-36B1-9E83169B5319}"/>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7" name="TipText">
              <a:extLst>
                <a:ext uri="{FF2B5EF4-FFF2-40B4-BE49-F238E27FC236}">
                  <a16:creationId xmlns:a16="http://schemas.microsoft.com/office/drawing/2014/main" id="{DACDB6DA-1147-814F-5B3E-D65C85CBD2D3}"/>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9" name="文本框 8">
            <a:extLst>
              <a:ext uri="{FF2B5EF4-FFF2-40B4-BE49-F238E27FC236}">
                <a16:creationId xmlns:a16="http://schemas.microsoft.com/office/drawing/2014/main" id="{0506E4BC-4FF5-A569-B2B7-4BD11DDE3392}"/>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pPr algn="just"/>
            <a:r>
              <a:rPr lang="zh-CN" altLang="en-US" sz="2800" dirty="0"/>
              <a:t>人工智能驱动的“智能自动化”仍然受限于传统自动化的任务单一性和边际收益递减规律。</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D2930641-02B3-D1D3-04D3-CF5172B12B5D}"/>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a:t>
            </a:r>
          </a:p>
        </p:txBody>
      </p:sp>
      <p:sp>
        <p:nvSpPr>
          <p:cNvPr id="11" name="文本框 10">
            <a:extLst>
              <a:ext uri="{FF2B5EF4-FFF2-40B4-BE49-F238E27FC236}">
                <a16:creationId xmlns:a16="http://schemas.microsoft.com/office/drawing/2014/main" id="{089C657C-3F63-7CF6-36A4-FBD78F6AA1C0}"/>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a:t>
            </a:r>
          </a:p>
        </p:txBody>
      </p:sp>
      <p:sp>
        <p:nvSpPr>
          <p:cNvPr id="14" name="椭圆 13">
            <a:extLst>
              <a:ext uri="{FF2B5EF4-FFF2-40B4-BE49-F238E27FC236}">
                <a16:creationId xmlns:a16="http://schemas.microsoft.com/office/drawing/2014/main" id="{E74AC5EA-6624-35D7-6EE4-E2F7AB1686E3}"/>
              </a:ext>
            </a:extLst>
          </p:cNvPr>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C8D74EC9-9DAA-D533-32E2-A9F3E7208FBC}"/>
              </a:ext>
            </a:extLst>
          </p:cNvPr>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3ECD2AA7-7E9E-B43D-15DC-9A8BCCC372B9}"/>
              </a:ext>
            </a:extLst>
          </p:cNvPr>
          <p:cNvSpPr/>
          <p:nvPr>
            <p:custDataLst>
              <p:tags r:id="rId8"/>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1D0D76F2-E16F-7BBD-8CCD-A84F8FEFCA3E}"/>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865702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268487" y="-14209"/>
            <a:ext cx="7939086" cy="6892294"/>
            <a:chOff x="4268487" y="-14209"/>
            <a:chExt cx="7939086" cy="6892294"/>
          </a:xfrm>
        </p:grpSpPr>
        <p:sp>
          <p:nvSpPr>
            <p:cNvPr id="17" name="任意多边形: 形状 16"/>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38018" y="2416780"/>
            <a:ext cx="7010395" cy="1872051"/>
            <a:chOff x="-58742" y="3255247"/>
            <a:chExt cx="12140519" cy="1790840"/>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2" y="3255247"/>
              <a:ext cx="6127974"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02</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a:t>
            </a:r>
            <a:r>
              <a:rPr lang="zh-CN" altLang="en-US" sz="2400" dirty="0">
                <a:solidFill>
                  <a:schemeClr val="accent1"/>
                </a:solidFill>
              </a:rPr>
              <a:t> </a:t>
            </a:r>
            <a:r>
              <a:rPr lang="en-US" altLang="zh-CN" sz="2400" dirty="0">
                <a:solidFill>
                  <a:schemeClr val="accent1"/>
                </a:solidFill>
              </a:rPr>
              <a:t>TWO</a:t>
            </a:r>
            <a:endParaRPr lang="zh-CN" altLang="en-US" sz="2400" dirty="0">
              <a:solidFill>
                <a:schemeClr val="accent1"/>
              </a:solidFill>
            </a:endParaRPr>
          </a:p>
        </p:txBody>
      </p:sp>
      <p:sp>
        <p:nvSpPr>
          <p:cNvPr id="25" name="文本框 24"/>
          <p:cNvSpPr txBox="1"/>
          <p:nvPr/>
        </p:nvSpPr>
        <p:spPr>
          <a:xfrm>
            <a:off x="5835650" y="2687039"/>
            <a:ext cx="5701917" cy="1569660"/>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人工智能发展影响经济增长的理论模型</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2619" y="412114"/>
            <a:ext cx="8321578" cy="580865"/>
          </a:xfrm>
          <a:prstGeom prst="rect">
            <a:avLst/>
          </a:prstGeom>
          <a:noFill/>
        </p:spPr>
        <p:txBody>
          <a:bodyPr wrap="square" rtlCol="0">
            <a:spAutoFit/>
          </a:bodyPr>
          <a:lstStyle/>
          <a:p>
            <a:pPr marL="285750" lvl="1" indent="-285750" algn="just">
              <a:lnSpc>
                <a:spcPct val="150000"/>
              </a:lnSpc>
              <a:buFont typeface="Wingdings" panose="05000000000000000000" pitchFamily="2" charset="2"/>
              <a:buChar char="Ø"/>
            </a:pPr>
            <a:r>
              <a:rPr kumimoji="1" lang="zh-CN" altLang="en-US" sz="2400" b="1" dirty="0">
                <a:latin typeface="Times New Roman" panose="02020603050405020304" pitchFamily="18" charset="0"/>
                <a:cs typeface="Times New Roman" panose="02020603050405020304" pitchFamily="18" charset="0"/>
              </a:rPr>
              <a:t>人机竞争：人工智能如何影响经济增长和劳动力市场？</a:t>
            </a:r>
            <a:endParaRPr kumimoji="1" lang="en-US" altLang="zh-C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p:cNvSpPr txBox="1"/>
              <p:nvPr/>
            </p:nvSpPr>
            <p:spPr>
              <a:xfrm>
                <a:off x="2433302" y="2767113"/>
                <a:ext cx="7325395" cy="660117"/>
              </a:xfrm>
              <a:prstGeom prst="rect">
                <a:avLst/>
              </a:prstGeom>
              <a:noFill/>
            </p:spPr>
            <p:txBody>
              <a:bodyPr wrap="square">
                <a:spAutoFit/>
              </a:bodyPr>
              <a:lstStyle/>
              <a:p>
                <a:pPr algn="r"/>
                <a14:m>
                  <m:oMath xmlns:m="http://schemas.openxmlformats.org/officeDocument/2006/math">
                    <m:r>
                      <a:rPr lang="zh-CN" altLang="en-US" i="1" smtClean="0">
                        <a:solidFill>
                          <a:schemeClr val="tx1"/>
                        </a:solidFill>
                        <a:latin typeface="Cambria Math" panose="02040503050406030204" pitchFamily="18" charset="0"/>
                      </a:rPr>
                      <m:t>𝑌</m:t>
                    </m:r>
                    <m:r>
                      <a:rPr lang="zh-CN" altLang="en-US" i="0">
                        <a:solidFill>
                          <a:schemeClr val="tx1"/>
                        </a:solidFill>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d>
                          <m:dPr>
                            <m:begChr m:val="["/>
                            <m:endChr m:val="]"/>
                            <m:ctrlPr>
                              <a:rPr lang="en-US" altLang="zh-CN" i="1" smtClean="0">
                                <a:solidFill>
                                  <a:schemeClr val="tx1"/>
                                </a:solidFill>
                                <a:latin typeface="Cambria Math" panose="02040503050406030204" pitchFamily="18" charset="0"/>
                              </a:rPr>
                            </m:ctrlPr>
                          </m:dPr>
                          <m:e>
                            <m:nary>
                              <m:naryPr>
                                <m:limLoc m:val="subSup"/>
                                <m:ctrlPr>
                                  <a:rPr lang="zh-CN" altLang="en-US" i="1">
                                    <a:latin typeface="Cambria Math" panose="02040503050406030204" pitchFamily="18" charset="0"/>
                                  </a:rPr>
                                </m:ctrlPr>
                              </m:naryPr>
                              <m:sub>
                                <m:r>
                                  <a:rPr lang="en-US" altLang="zh-CN">
                                    <a:latin typeface="Cambria Math" panose="02040503050406030204" pitchFamily="18" charset="0"/>
                                  </a:rPr>
                                  <m:t>0</m:t>
                                </m:r>
                              </m:sub>
                              <m:sup>
                                <m:r>
                                  <a:rPr lang="zh-CN" altLang="en-US" i="1">
                                    <a:latin typeface="Cambria Math" panose="02040503050406030204" pitchFamily="18" charset="0"/>
                                  </a:rPr>
                                  <m:t>𝑁</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zh-CN" altLang="en-US" i="1">
                                    <a:latin typeface="Cambria Math" panose="02040503050406030204" pitchFamily="18" charset="0"/>
                                  </a:rPr>
                                  <m:t>𝑑</m:t>
                                </m:r>
                                <m:r>
                                  <a:rPr lang="en-US" altLang="zh-CN" i="1">
                                    <a:latin typeface="Cambria Math" panose="02040503050406030204" pitchFamily="18" charset="0"/>
                                  </a:rPr>
                                  <m:t>𝑖</m:t>
                                </m:r>
                              </m:e>
                            </m:nary>
                          </m:e>
                        </m:d>
                      </m:e>
                      <m:sup>
                        <m:f>
                          <m:fPr>
                            <m:ctrlPr>
                              <a:rPr lang="en-US" altLang="zh-CN" i="1" smtClean="0">
                                <a:solidFill>
                                  <a:schemeClr val="tx1"/>
                                </a:solidFill>
                                <a:latin typeface="Cambria Math" panose="02040503050406030204" pitchFamily="18" charset="0"/>
                              </a:rPr>
                            </m:ctrlPr>
                          </m:fPr>
                          <m:num>
                            <m:r>
                              <a:rPr lang="en-US" altLang="zh-CN" i="1" smtClean="0">
                                <a:solidFill>
                                  <a:schemeClr val="tx1"/>
                                </a:solidFill>
                                <a:latin typeface="Cambria Math" panose="02040503050406030204" pitchFamily="18" charset="0"/>
                                <a:ea typeface="Cambria Math" panose="02040503050406030204" pitchFamily="18" charset="0"/>
                              </a:rPr>
                              <m:t>𝜎</m:t>
                            </m:r>
                          </m:num>
                          <m:den>
                            <m:r>
                              <a:rPr lang="en-US" altLang="zh-CN" i="1" smtClean="0">
                                <a:solidFill>
                                  <a:schemeClr val="tx1"/>
                                </a:solidFill>
                                <a:latin typeface="Cambria Math" panose="02040503050406030204" pitchFamily="18" charset="0"/>
                                <a:ea typeface="Cambria Math" panose="02040503050406030204" pitchFamily="18" charset="0"/>
                              </a:rPr>
                              <m:t>𝜎</m:t>
                            </m:r>
                            <m:r>
                              <a:rPr lang="en-US" altLang="zh-CN" b="0" i="1" smtClean="0">
                                <a:solidFill>
                                  <a:schemeClr val="tx1"/>
                                </a:solidFill>
                                <a:latin typeface="Cambria Math" panose="02040503050406030204" pitchFamily="18" charset="0"/>
                                <a:ea typeface="Cambria Math" panose="02040503050406030204" pitchFamily="18" charset="0"/>
                              </a:rPr>
                              <m:t>−1</m:t>
                            </m:r>
                          </m:den>
                        </m:f>
                      </m:sup>
                    </m:sSup>
                  </m:oMath>
                </a14:m>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9" name="文本框 8"/>
              <p:cNvSpPr txBox="1">
                <a:spLocks noRot="1" noChangeAspect="1" noMove="1" noResize="1" noEditPoints="1" noAdjustHandles="1" noChangeArrowheads="1" noChangeShapeType="1" noTextEdit="1"/>
              </p:cNvSpPr>
              <p:nvPr/>
            </p:nvSpPr>
            <p:spPr>
              <a:xfrm>
                <a:off x="2433302" y="2767113"/>
                <a:ext cx="7325395" cy="660117"/>
              </a:xfrm>
              <a:prstGeom prst="rect">
                <a:avLst/>
              </a:prstGeom>
              <a:blipFill rotWithShape="1">
                <a:blip r:embed="rId2"/>
                <a:stretch>
                  <a:fillRect l="-8" t="-63" b="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841079" y="1438695"/>
                <a:ext cx="10938466" cy="870688"/>
              </a:xfrm>
              <a:prstGeom prst="rect">
                <a:avLst/>
              </a:prstGeom>
              <a:noFill/>
            </p:spPr>
            <p:txBody>
              <a:bodyPr wrap="square" rtlCol="0">
                <a:spAutoFit/>
              </a:bodyPr>
              <a:lstStyle/>
              <a:p>
                <a:pPr indent="457200" algn="just">
                  <a:lnSpc>
                    <a:spcPct val="150000"/>
                  </a:lnSpc>
                </a:pPr>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假设</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将最终品生产过程分解为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[0,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内连续分布的任务，执行每个任务</a:t>
                </a:r>
                <a14:m>
                  <m:oMath xmlns:m="http://schemas.openxmlformats.org/officeDocument/2006/math">
                    <m:r>
                      <a:rPr lang="en-US" altLang="zh-CN" i="1">
                        <a:latin typeface="Cambria Math" panose="02040503050406030204" pitchFamily="18" charset="0"/>
                      </a:rPr>
                      <m:t>𝑖</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可以获得</a:t>
                </a:r>
                <a14:m>
                  <m:oMath xmlns:m="http://schemas.openxmlformats.org/officeDocument/2006/math">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单位的中间品产出。将最终品设定为</a:t>
                </a:r>
                <a14:m>
                  <m:oMath xmlns:m="http://schemas.openxmlformats.org/officeDocument/2006/math">
                    <m:r>
                      <a:rPr lang="en-US" altLang="zh-CN" i="1">
                        <a:latin typeface="Cambria Math" panose="02040503050406030204" pitchFamily="18" charset="0"/>
                        <a:ea typeface="Cambria Math" panose="02040503050406030204" pitchFamily="18" charset="0"/>
                      </a:rPr>
                      <m:t>𝑁</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种中间品投入的</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CES</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函数：</a:t>
                </a:r>
              </a:p>
            </p:txBody>
          </p:sp>
        </mc:Choice>
        <mc:Fallback xmlns="">
          <p:sp>
            <p:nvSpPr>
              <p:cNvPr id="12" name="文本框 11"/>
              <p:cNvSpPr txBox="1">
                <a:spLocks noRot="1" noChangeAspect="1" noMove="1" noResize="1" noEditPoints="1" noAdjustHandles="1" noChangeArrowheads="1" noChangeShapeType="1" noTextEdit="1"/>
              </p:cNvSpPr>
              <p:nvPr/>
            </p:nvSpPr>
            <p:spPr>
              <a:xfrm>
                <a:off x="841079" y="1438695"/>
                <a:ext cx="10938466" cy="870688"/>
              </a:xfrm>
              <a:prstGeom prst="rect">
                <a:avLst/>
              </a:prstGeom>
              <a:blipFill rotWithShape="1">
                <a:blip r:embed="rId3"/>
                <a:stretch>
                  <a:fillRect l="-3" t="-48" r="3" b="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841079" y="3875865"/>
                <a:ext cx="10938466" cy="873509"/>
              </a:xfrm>
              <a:prstGeom prst="rect">
                <a:avLst/>
              </a:prstGeom>
              <a:noFill/>
            </p:spPr>
            <p:txBody>
              <a:bodyPr wrap="square" rtlCol="0">
                <a:spAutoFit/>
              </a:bodyPr>
              <a:lstStyle/>
              <a:p>
                <a:pPr indent="457200" algn="just">
                  <a:lnSpc>
                    <a:spcPct val="150000"/>
                  </a:lnSpc>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zh-CN" altLang="en-US" i="1" smtClean="0">
                        <a:solidFill>
                          <a:schemeClr val="tx1"/>
                        </a:solidFill>
                        <a:latin typeface="Cambria Math" panose="02040503050406030204" pitchFamily="18" charset="0"/>
                      </a:rPr>
                      <m:t>𝑌</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表示最终品产量，其价格标准化</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表示第</a:t>
                </a:r>
                <a14:m>
                  <m:oMath xmlns:m="http://schemas.openxmlformats.org/officeDocument/2006/math">
                    <m:r>
                      <a:rPr lang="en-US" altLang="zh-CN" i="1">
                        <a:latin typeface="Cambria Math" panose="02040503050406030204" pitchFamily="18" charset="0"/>
                      </a:rPr>
                      <m:t>𝑖</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种中间品投入，其价格设为</a:t>
                </a:r>
                <a14:m>
                  <m:oMath xmlns:m="http://schemas.openxmlformats.org/officeDocument/2006/math">
                    <m:r>
                      <a:rPr lang="en-US" altLang="zh-CN" b="0" i="1" smtClean="0">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𝜎</m:t>
                    </m:r>
                    <m:r>
                      <a:rPr lang="en-US" altLang="zh-CN" b="0" i="1" smtClean="0">
                        <a:latin typeface="Cambria Math" panose="02040503050406030204" pitchFamily="18" charset="0"/>
                        <a:ea typeface="Cambria Math" panose="02040503050406030204" pitchFamily="18" charset="0"/>
                      </a:rPr>
                      <m:t>&gt;0</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为中间品或任务之间的替代弹性，</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𝜎</m:t>
                    </m:r>
                    <m:r>
                      <a:rPr lang="en-US" altLang="zh-CN" b="0" i="1" smtClean="0">
                        <a:latin typeface="Cambria Math" panose="02040503050406030204" pitchFamily="18" charset="0"/>
                        <a:ea typeface="Cambria Math" panose="02040503050406030204" pitchFamily="18" charset="0"/>
                      </a:rPr>
                      <m:t>&gt;1</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代表中间品之间为总替代品，</a:t>
                </a:r>
                <a:r>
                  <a:rPr lang="en-US" altLang="zh-CN" dirty="0">
                    <a:ea typeface="Cambria Math" panose="02040503050406030204" pitchFamily="18" charset="0"/>
                  </a:rPr>
                  <a:t> </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0&lt;</m:t>
                    </m:r>
                    <m:r>
                      <a:rPr lang="en-US" altLang="zh-CN" i="1">
                        <a:latin typeface="Cambria Math" panose="02040503050406030204" pitchFamily="18" charset="0"/>
                        <a:ea typeface="Cambria Math" panose="02040503050406030204" pitchFamily="18" charset="0"/>
                      </a:rPr>
                      <m:t>𝜎</m:t>
                    </m:r>
                    <m:r>
                      <a:rPr lang="en-US" altLang="zh-CN" b="0" i="1" smtClean="0">
                        <a:latin typeface="Cambria Math" panose="02040503050406030204" pitchFamily="18" charset="0"/>
                        <a:ea typeface="Cambria Math" panose="02040503050406030204" pitchFamily="18" charset="0"/>
                      </a:rPr>
                      <m:t>&lt;1</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代表中间品之间为总互补品。</a:t>
                </a:r>
              </a:p>
            </p:txBody>
          </p:sp>
        </mc:Choice>
        <mc:Fallback xmlns="">
          <p:sp>
            <p:nvSpPr>
              <p:cNvPr id="13" name="文本框 12"/>
              <p:cNvSpPr txBox="1">
                <a:spLocks noRot="1" noChangeAspect="1" noMove="1" noResize="1" noEditPoints="1" noAdjustHandles="1" noChangeArrowheads="1" noChangeShapeType="1" noTextEdit="1"/>
              </p:cNvSpPr>
              <p:nvPr/>
            </p:nvSpPr>
            <p:spPr>
              <a:xfrm>
                <a:off x="841079" y="3875865"/>
                <a:ext cx="10938466" cy="873509"/>
              </a:xfrm>
              <a:prstGeom prst="rect">
                <a:avLst/>
              </a:prstGeom>
              <a:blipFill rotWithShape="1">
                <a:blip r:embed="rId4"/>
                <a:stretch>
                  <a:fillRect l="-3" t="-53" r="3" b="24"/>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EF18CA8A-64F1-019E-D2BC-ECB5DAB617CB}"/>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FC8BFF14-84CB-D92F-6F91-60CBF671F325}"/>
                </a:ext>
              </a:extLst>
            </p:cNvPr>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475DEF11-4F50-1E77-BCAD-7B88D0DE4F38}"/>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ABD6606C-2E0F-92ED-8DC8-AE7248385FDE}"/>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1" name="TipText">
              <a:extLst>
                <a:ext uri="{FF2B5EF4-FFF2-40B4-BE49-F238E27FC236}">
                  <a16:creationId xmlns:a16="http://schemas.microsoft.com/office/drawing/2014/main" id="{30347911-6DB6-F23D-F98F-4CD7E76EEB41}"/>
                </a:ext>
              </a:extLst>
            </p:cNvPr>
            <p:cNvSpPr txBox="1"/>
            <p:nvPr>
              <p:custDataLst>
                <p:tags r:id="rId15"/>
              </p:custDataLst>
            </p:nvPr>
          </p:nvSpPr>
          <p:spPr>
            <a:xfrm>
              <a:off x="1195705" y="109220"/>
              <a:ext cx="2286000" cy="508000"/>
            </a:xfrm>
            <a:prstGeom prst="rect">
              <a:avLst/>
            </a:prstGeom>
            <a:noFill/>
          </p:spPr>
          <p:txBody>
            <a:bodyPr vert="horz" wrap="none" rtlCol="0" anchor="ctr" anchorCtr="0">
              <a:noAutofit/>
            </a:bodyPr>
            <a:lstStyle/>
            <a:p>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sp>
        <p:nvSpPr>
          <p:cNvPr id="13" name="文本框 12">
            <a:extLst>
              <a:ext uri="{FF2B5EF4-FFF2-40B4-BE49-F238E27FC236}">
                <a16:creationId xmlns:a16="http://schemas.microsoft.com/office/drawing/2014/main" id="{129D0876-7DCB-471A-FE0D-788344CAB018}"/>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zh-CN" sz="2800" dirty="0">
                <a:effectLst/>
                <a:latin typeface="Microsoft YaHei" panose="020B0503020204020204" pitchFamily="34" charset="-122"/>
                <a:ea typeface="Microsoft YaHei" panose="020B0503020204020204" pitchFamily="34" charset="-122"/>
                <a:cs typeface="Times New Roman" panose="02020603050405020304" pitchFamily="18" charset="0"/>
              </a:rPr>
              <a:t>近</a:t>
            </a:r>
            <a:r>
              <a:rPr lang="en-US" altLang="zh-CN" sz="2800" dirty="0">
                <a:effectLst/>
                <a:latin typeface="Microsoft YaHei" panose="020B0503020204020204" pitchFamily="34" charset="-122"/>
                <a:ea typeface="Microsoft YaHei" panose="020B0503020204020204" pitchFamily="34" charset="-122"/>
                <a:cs typeface="Times New Roman" panose="02020603050405020304" pitchFamily="18" charset="0"/>
              </a:rPr>
              <a:t>10</a:t>
            </a:r>
            <a:r>
              <a:rPr lang="zh-CN" altLang="zh-CN" sz="2800" dirty="0">
                <a:effectLst/>
                <a:latin typeface="Microsoft YaHei" panose="020B0503020204020204" pitchFamily="34" charset="-122"/>
                <a:ea typeface="Microsoft YaHei" panose="020B0503020204020204" pitchFamily="34" charset="-122"/>
                <a:cs typeface="Times New Roman" panose="02020603050405020304" pitchFamily="18" charset="0"/>
              </a:rPr>
              <a:t>年来，</a:t>
            </a:r>
            <a:r>
              <a:rPr lang="en-US" altLang="zh-CN" sz="2800" dirty="0">
                <a:effectLst/>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zh-CN" sz="2800" dirty="0">
                <a:effectLst/>
                <a:latin typeface="Microsoft YaHei" panose="020B0503020204020204" pitchFamily="34" charset="-122"/>
                <a:ea typeface="Microsoft YaHei" panose="020B0503020204020204" pitchFamily="34" charset="-122"/>
                <a:cs typeface="Times New Roman" panose="02020603050405020304" pitchFamily="18" charset="0"/>
              </a:rPr>
              <a:t>技术快速发展，那么各国劳动生产率增速是</a:t>
            </a:r>
            <a:r>
              <a:rPr lang="zh-CN" altLang="en-US" sz="28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kumimoji="1" lang="zh-CN" altLang="en-US" sz="3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EF0C60E7-E4B6-9768-9BF1-7967DE038933}"/>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上升</a:t>
            </a:r>
          </a:p>
        </p:txBody>
      </p:sp>
      <p:sp>
        <p:nvSpPr>
          <p:cNvPr id="15" name="文本框 14">
            <a:extLst>
              <a:ext uri="{FF2B5EF4-FFF2-40B4-BE49-F238E27FC236}">
                <a16:creationId xmlns:a16="http://schemas.microsoft.com/office/drawing/2014/main" id="{30C36D4D-677D-9EB6-E338-8C814EAC25D8}"/>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持平</a:t>
            </a:r>
          </a:p>
        </p:txBody>
      </p:sp>
      <p:sp>
        <p:nvSpPr>
          <p:cNvPr id="16" name="文本框 15">
            <a:extLst>
              <a:ext uri="{FF2B5EF4-FFF2-40B4-BE49-F238E27FC236}">
                <a16:creationId xmlns:a16="http://schemas.microsoft.com/office/drawing/2014/main" id="{2E08CB19-B546-84B1-96A7-F577370D07D9}"/>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下降</a:t>
            </a:r>
          </a:p>
        </p:txBody>
      </p:sp>
      <p:sp>
        <p:nvSpPr>
          <p:cNvPr id="18" name="椭圆 17">
            <a:extLst>
              <a:ext uri="{FF2B5EF4-FFF2-40B4-BE49-F238E27FC236}">
                <a16:creationId xmlns:a16="http://schemas.microsoft.com/office/drawing/2014/main" id="{0E8BAA41-D12D-C493-9CF5-957145E1F3AF}"/>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ABAA5930-B6AB-EA7A-CCF2-7D90FA0379E3}"/>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28FB2A57-A440-C35A-BC1D-8E55803A7265}"/>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BA62E7C9-9924-C658-9907-5FED1EBE7EA1}"/>
              </a:ext>
            </a:extLst>
          </p:cNvPr>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7E771271-3B3E-22DD-F1C1-F8C4B6F2B20E}"/>
              </a:ext>
            </a:extLst>
          </p:cNvPr>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008456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文本框 10"/>
              <p:cNvSpPr txBox="1"/>
              <p:nvPr/>
            </p:nvSpPr>
            <p:spPr>
              <a:xfrm>
                <a:off x="4022278" y="2860884"/>
                <a:ext cx="6264722" cy="710194"/>
              </a:xfrm>
              <a:prstGeom prst="rect">
                <a:avLst/>
              </a:prstGeom>
              <a:noFill/>
            </p:spPr>
            <p:txBody>
              <a:bodyPr wrap="square">
                <a:spAutoFit/>
              </a:bodyPr>
              <a:lstStyle/>
              <a:p>
                <a:pPr algn="r"/>
                <a14:m>
                  <m:oMath xmlns:m="http://schemas.openxmlformats.org/officeDocument/2006/math">
                    <m:r>
                      <a:rPr lang="en-US" altLang="zh-CN" i="1" smtClean="0">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𝑚</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∈[0, </m:t>
                            </m:r>
                            <m:r>
                              <a:rPr lang="en-US" altLang="zh-CN" b="0"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𝑙</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e>
                        </m:eqArr>
                      </m:e>
                    </m:d>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11" name="文本框 10"/>
              <p:cNvSpPr txBox="1">
                <a:spLocks noRot="1" noChangeAspect="1" noMove="1" noResize="1" noEditPoints="1" noAdjustHandles="1" noChangeArrowheads="1" noChangeShapeType="1" noTextEdit="1"/>
              </p:cNvSpPr>
              <p:nvPr/>
            </p:nvSpPr>
            <p:spPr>
              <a:xfrm>
                <a:off x="4022278" y="2860884"/>
                <a:ext cx="6264722" cy="710194"/>
              </a:xfrm>
              <a:prstGeom prst="rect">
                <a:avLst/>
              </a:prstGeom>
              <a:blipFill rotWithShape="1">
                <a:blip r:embed="rId2"/>
                <a:stretch>
                  <a:fillRect l="-3" t="-29"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841079" y="1048624"/>
                <a:ext cx="10938466" cy="1289007"/>
              </a:xfrm>
              <a:prstGeom prst="rect">
                <a:avLst/>
              </a:prstGeom>
              <a:noFill/>
            </p:spPr>
            <p:txBody>
              <a:bodyPr wrap="square" rtlCol="0">
                <a:spAutoFit/>
              </a:bodyPr>
              <a:lstStyle/>
              <a:p>
                <a:pPr indent="457200" algn="just">
                  <a:lnSpc>
                    <a:spcPct val="150000"/>
                  </a:lnSpc>
                </a:pPr>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假设</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任务</a:t>
                </a:r>
                <a14:m>
                  <m:oMath xmlns:m="http://schemas.openxmlformats.org/officeDocument/2006/math">
                    <m:r>
                      <a:rPr lang="en-US" altLang="zh-CN" i="1" smtClean="0">
                        <a:latin typeface="Cambria Math" panose="02040503050406030204" pitchFamily="18" charset="0"/>
                      </a:rPr>
                      <m:t>𝑖</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在</a:t>
                </a:r>
                <a14:m>
                  <m:oMath xmlns:m="http://schemas.openxmlformats.org/officeDocument/2006/math">
                    <m:r>
                      <a:rPr lang="en-US" altLang="zh-CN" i="1">
                        <a:latin typeface="Cambria Math" panose="02040503050406030204" pitchFamily="18" charset="0"/>
                        <a:ea typeface="Cambria Math" panose="02040503050406030204" pitchFamily="18" charset="0"/>
                      </a:rPr>
                      <m:t>[0, </m:t>
                    </m:r>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内按照复杂度由低到高排序，假设人工智能可以使得复杂度较低的任务完全由机器替代劳动力执行（即实现自动化生产），而复杂度较高的任务仍只能由劳动力执行。引入</a:t>
                </a:r>
                <a14:m>
                  <m:oMath xmlns:m="http://schemas.openxmlformats.org/officeDocument/2006/math">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∈[0,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使得</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∈[0, </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的任务由机器执行，</a:t>
                </a:r>
                <a:r>
                  <a:rPr lang="en-US" altLang="zh-CN" dirty="0"/>
                  <a:t>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𝑁</m:t>
                    </m:r>
                    <m:r>
                      <a:rPr lang="en-US" altLang="zh-CN" b="0" i="0" smtClean="0">
                        <a:latin typeface="Cambria Math" panose="02040503050406030204" pitchFamily="18" charset="0"/>
                        <a:ea typeface="Cambria Math" panose="02040503050406030204" pitchFamily="18" charset="0"/>
                      </a:rPr>
                      <m:t>]</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的任务由劳动力执行。因此，可将中间品生产函数设为分段形式：</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841079" y="1048624"/>
                <a:ext cx="10938466" cy="1289007"/>
              </a:xfrm>
              <a:prstGeom prst="rect">
                <a:avLst/>
              </a:prstGeom>
              <a:blipFill rotWithShape="1">
                <a:blip r:embed="rId3"/>
                <a:stretch>
                  <a:fillRect l="-3" t="-19" r="3"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841079" y="3875865"/>
                <a:ext cx="10938466" cy="870751"/>
              </a:xfrm>
              <a:prstGeom prst="rect">
                <a:avLst/>
              </a:prstGeom>
              <a:noFill/>
            </p:spPr>
            <p:txBody>
              <a:bodyPr wrap="square" rtlCol="0">
                <a:spAutoFit/>
              </a:bodyPr>
              <a:lstStyle/>
              <a:p>
                <a:pPr indent="457200" algn="just">
                  <a:lnSpc>
                    <a:spcPct val="150000"/>
                  </a:lnSpc>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dirty="0"/>
                  <a:t> </a:t>
                </a:r>
                <a14:m>
                  <m:oMath xmlns:m="http://schemas.openxmlformats.org/officeDocument/2006/math">
                    <m:r>
                      <a:rPr lang="en-US" altLang="zh-CN" i="1" smtClean="0">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 </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表示执行任务</a:t>
                </a:r>
                <a14:m>
                  <m:oMath xmlns:m="http://schemas.openxmlformats.org/officeDocument/2006/math">
                    <m:r>
                      <a:rPr lang="en-US" altLang="zh-CN" i="1">
                        <a:latin typeface="Cambria Math" panose="02040503050406030204" pitchFamily="18" charset="0"/>
                      </a:rPr>
                      <m:t>𝑖</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获得的第</a:t>
                </a:r>
                <a14:m>
                  <m:oMath xmlns:m="http://schemas.openxmlformats.org/officeDocument/2006/math">
                    <m:r>
                      <a:rPr lang="en-US" altLang="zh-CN" i="1">
                        <a:latin typeface="Cambria Math" panose="02040503050406030204" pitchFamily="18" charset="0"/>
                      </a:rPr>
                      <m:t>𝑖</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种中间品产量；</a:t>
                </a:r>
                <a:r>
                  <a:rPr lang="en-US" altLang="zh-CN" dirty="0"/>
                  <a:t> </a:t>
                </a:r>
                <a14:m>
                  <m:oMath xmlns:m="http://schemas.openxmlformats.org/officeDocument/2006/math">
                    <m:r>
                      <a:rPr lang="en-US" altLang="zh-CN" i="1">
                        <a:latin typeface="Cambria Math" panose="02040503050406030204" pitchFamily="18" charset="0"/>
                      </a:rPr>
                      <m:t>𝑚</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表示执行任务</a:t>
                </a:r>
                <a14:m>
                  <m:oMath xmlns:m="http://schemas.openxmlformats.org/officeDocument/2006/math">
                    <m:r>
                      <a:rPr lang="en-US" altLang="zh-CN" i="1">
                        <a:latin typeface="Cambria Math" panose="02040503050406030204" pitchFamily="18" charset="0"/>
                      </a:rPr>
                      <m:t>𝑖</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的机器投入；</a:t>
                </a:r>
                <a:r>
                  <a:rPr lang="en-US" altLang="zh-CN" dirty="0"/>
                  <a:t> </a:t>
                </a:r>
                <a14:m>
                  <m:oMath xmlns:m="http://schemas.openxmlformats.org/officeDocument/2006/math">
                    <m:r>
                      <a:rPr lang="en-US" altLang="zh-CN" i="1">
                        <a:latin typeface="Cambria Math" panose="02040503050406030204" pitchFamily="18" charset="0"/>
                      </a:rPr>
                      <m:t>𝑙</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表示执行任务</a:t>
                </a:r>
                <a14:m>
                  <m:oMath xmlns:m="http://schemas.openxmlformats.org/officeDocument/2006/math">
                    <m:r>
                      <a:rPr lang="en-US" altLang="zh-CN" i="1">
                        <a:latin typeface="Cambria Math" panose="02040503050406030204" pitchFamily="18" charset="0"/>
                      </a:rPr>
                      <m:t>𝑖</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的劳动力投入；</a:t>
                </a:r>
                <a14:m>
                  <m:oMath xmlns:m="http://schemas.openxmlformats.org/officeDocument/2006/math">
                    <m:r>
                      <a:rPr lang="en-US" altLang="zh-CN" b="1" i="1">
                        <a:latin typeface="Cambria Math" panose="02040503050406030204" pitchFamily="18" charset="0"/>
                        <a:ea typeface="Cambria Math" panose="02040503050406030204" pitchFamily="18" charset="0"/>
                      </a:rPr>
                      <m:t>𝑰</m:t>
                    </m:r>
                  </m:oMath>
                </a14:m>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表示机器执行的任务数量，可以理解为自动化程度。</a:t>
                </a:r>
              </a:p>
            </p:txBody>
          </p:sp>
        </mc:Choice>
        <mc:Fallback xmlns="">
          <p:sp>
            <p:nvSpPr>
              <p:cNvPr id="2" name="文本框 1"/>
              <p:cNvSpPr txBox="1">
                <a:spLocks noRot="1" noChangeAspect="1" noMove="1" noResize="1" noEditPoints="1" noAdjustHandles="1" noChangeArrowheads="1" noChangeShapeType="1" noTextEdit="1"/>
              </p:cNvSpPr>
              <p:nvPr/>
            </p:nvSpPr>
            <p:spPr>
              <a:xfrm>
                <a:off x="841079" y="3875865"/>
                <a:ext cx="10938466" cy="870751"/>
              </a:xfrm>
              <a:prstGeom prst="rect">
                <a:avLst/>
              </a:prstGeom>
              <a:blipFill rotWithShape="1">
                <a:blip r:embed="rId4"/>
                <a:stretch>
                  <a:fillRect l="-3" t="-53" r="3" b="72"/>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82377-13DA-3A63-59EC-9ACE1320D110}"/>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2BA7C6E3-27CC-BAF2-F5DC-2BA6A373BAEB}"/>
              </a:ext>
            </a:extLst>
          </p:cNvPr>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人工智能发展影响经济增长的理论模型</a:t>
            </a:r>
          </a:p>
        </p:txBody>
      </p:sp>
      <p:pic>
        <p:nvPicPr>
          <p:cNvPr id="5" name="图片 4">
            <a:extLst>
              <a:ext uri="{FF2B5EF4-FFF2-40B4-BE49-F238E27FC236}">
                <a16:creationId xmlns:a16="http://schemas.microsoft.com/office/drawing/2014/main" id="{9031CE40-77F5-B4B0-EA2E-C997C355F965}"/>
              </a:ext>
            </a:extLst>
          </p:cNvPr>
          <p:cNvPicPr>
            <a:picLocks noChangeAspect="1"/>
          </p:cNvPicPr>
          <p:nvPr/>
        </p:nvPicPr>
        <p:blipFill>
          <a:blip r:embed="rId4"/>
          <a:stretch>
            <a:fillRect/>
          </a:stretch>
        </p:blipFill>
        <p:spPr>
          <a:xfrm>
            <a:off x="1677402" y="1308219"/>
            <a:ext cx="8976816" cy="4899212"/>
          </a:xfrm>
          <a:prstGeom prst="rect">
            <a:avLst/>
          </a:prstGeom>
        </p:spPr>
      </p:pic>
    </p:spTree>
    <p:custDataLst>
      <p:tags r:id="rId1"/>
    </p:custDataLst>
    <p:extLst>
      <p:ext uri="{BB962C8B-B14F-4D97-AF65-F5344CB8AC3E}">
        <p14:creationId xmlns:p14="http://schemas.microsoft.com/office/powerpoint/2010/main" val="3198236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文本框 8"/>
              <p:cNvSpPr txBox="1"/>
              <p:nvPr/>
            </p:nvSpPr>
            <p:spPr>
              <a:xfrm>
                <a:off x="2175790" y="2763475"/>
                <a:ext cx="7325395" cy="468654"/>
              </a:xfrm>
              <a:prstGeom prst="rect">
                <a:avLst/>
              </a:prstGeom>
              <a:noFill/>
            </p:spPr>
            <p:txBody>
              <a:bodyPr wrap="square">
                <a:spAutoFit/>
              </a:bodyPr>
              <a:lstStyle/>
              <a:p>
                <a:pPr algn="r"/>
                <a14:m>
                  <m:oMath xmlns:m="http://schemas.openxmlformats.org/officeDocument/2006/math">
                    <m:acc>
                      <m:accPr>
                        <m:chr m:val="̅"/>
                        <m:ctrlPr>
                          <a:rPr kumimoji="1" lang="en-US" altLang="zh-CN" i="1" smtClean="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a:latin typeface="Cambria Math" panose="02040503050406030204" pitchFamily="18" charset="0"/>
                            <a:ea typeface="宋体" panose="02010600030101010101" pitchFamily="2" charset="-122"/>
                            <a:cs typeface="Times New Roman" panose="02020603050405020304" pitchFamily="18" charset="0"/>
                          </a:rPr>
                          <m:t>𝑀</m:t>
                        </m:r>
                      </m:e>
                    </m:acc>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en-US"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𝐼</m:t>
                        </m:r>
                      </m:sup>
                      <m:e>
                        <m:r>
                          <a:rPr lang="en-US" altLang="zh-CN" i="1">
                            <a:latin typeface="Cambria Math" panose="02040503050406030204" pitchFamily="18" charset="0"/>
                          </a:rPr>
                          <m:t>𝑚</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b="0" i="1" smtClean="0">
                            <a:latin typeface="Cambria Math" panose="02040503050406030204" pitchFamily="18" charset="0"/>
                          </a:rPr>
                          <m:t>𝑑𝑖</m:t>
                        </m:r>
                      </m:e>
                    </m:nary>
                  </m:oMath>
                </a14:m>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9" name="文本框 8"/>
              <p:cNvSpPr txBox="1">
                <a:spLocks noRot="1" noChangeAspect="1" noMove="1" noResize="1" noEditPoints="1" noAdjustHandles="1" noChangeArrowheads="1" noChangeShapeType="1" noTextEdit="1"/>
              </p:cNvSpPr>
              <p:nvPr/>
            </p:nvSpPr>
            <p:spPr>
              <a:xfrm>
                <a:off x="2175790" y="2763475"/>
                <a:ext cx="7325395" cy="468654"/>
              </a:xfrm>
              <a:prstGeom prst="rect">
                <a:avLst/>
              </a:prstGeom>
              <a:blipFill rotWithShape="1">
                <a:blip r:embed="rId2"/>
                <a:stretch>
                  <a:fillRect l="-4" t="-126" r="4" b="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812505" y="1245541"/>
                <a:ext cx="10938466" cy="900503"/>
              </a:xfrm>
              <a:prstGeom prst="rect">
                <a:avLst/>
              </a:prstGeom>
              <a:noFill/>
            </p:spPr>
            <p:txBody>
              <a:bodyPr wrap="square" rtlCol="0">
                <a:spAutoFit/>
              </a:bodyPr>
              <a:lstStyle/>
              <a:p>
                <a:pPr indent="457200" algn="just">
                  <a:lnSpc>
                    <a:spcPct val="150000"/>
                  </a:lnSpc>
                </a:pPr>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假设</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机器的租金率设为</a:t>
                </a:r>
                <a14:m>
                  <m:oMath xmlns:m="http://schemas.openxmlformats.org/officeDocument/2006/math">
                    <m:r>
                      <a:rPr kumimoji="1" lang="en-US" altLang="zh-CN" b="0" i="1" smtClean="0">
                        <a:latin typeface="Cambria Math" panose="02040503050406030204" pitchFamily="18" charset="0"/>
                        <a:ea typeface="宋体" panose="02010600030101010101" pitchFamily="2" charset="-122"/>
                        <a:cs typeface="Times New Roman" panose="02020603050405020304" pitchFamily="18" charset="0"/>
                      </a:rPr>
                      <m:t>𝑅</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，劳动力的工资率设为</a:t>
                </a:r>
                <a14:m>
                  <m:oMath xmlns:m="http://schemas.openxmlformats.org/officeDocument/2006/math">
                    <m:r>
                      <a:rPr kumimoji="1" lang="en-US" altLang="zh-CN" b="0" i="1" smtClean="0">
                        <a:latin typeface="Cambria Math" panose="02040503050406030204" pitchFamily="18" charset="0"/>
                        <a:ea typeface="宋体" panose="02010600030101010101" pitchFamily="2" charset="-122"/>
                        <a:cs typeface="Times New Roman" panose="02020603050405020304" pitchFamily="18" charset="0"/>
                      </a:rPr>
                      <m:t>𝑊</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。机器和劳动力的总供给外生给定，分别设为</a:t>
                </a:r>
                <a14:m>
                  <m:oMath xmlns:m="http://schemas.openxmlformats.org/officeDocument/2006/math">
                    <m:acc>
                      <m:accPr>
                        <m:chr m:val="̅"/>
                        <m:ctrlPr>
                          <a:rPr kumimoji="1" lang="en-US" altLang="zh-CN" b="0" i="1" smtClean="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a:latin typeface="Cambria Math" panose="02040503050406030204" pitchFamily="18" charset="0"/>
                            <a:ea typeface="宋体" panose="02010600030101010101" pitchFamily="2" charset="-122"/>
                            <a:cs typeface="Times New Roman" panose="02020603050405020304" pitchFamily="18" charset="0"/>
                          </a:rPr>
                          <m:t>𝑀</m:t>
                        </m:r>
                      </m:e>
                    </m:acc>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acc>
                      <m:accPr>
                        <m:chr m:val="̅"/>
                        <m:ctrlPr>
                          <a:rPr kumimoji="1" lang="en-US" altLang="zh-CN" b="0" i="1" dirty="0" smtClean="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，则要素市场出清条件满足：</a:t>
                </a:r>
              </a:p>
            </p:txBody>
          </p:sp>
        </mc:Choice>
        <mc:Fallback xmlns="">
          <p:sp>
            <p:nvSpPr>
              <p:cNvPr id="12" name="文本框 11"/>
              <p:cNvSpPr txBox="1">
                <a:spLocks noRot="1" noChangeAspect="1" noMove="1" noResize="1" noEditPoints="1" noAdjustHandles="1" noChangeArrowheads="1" noChangeShapeType="1" noTextEdit="1"/>
              </p:cNvSpPr>
              <p:nvPr/>
            </p:nvSpPr>
            <p:spPr>
              <a:xfrm>
                <a:off x="812505" y="1245541"/>
                <a:ext cx="10938466" cy="900503"/>
              </a:xfrm>
              <a:prstGeom prst="rect">
                <a:avLst/>
              </a:prstGeom>
              <a:blipFill rotWithShape="1">
                <a:blip r:embed="rId3"/>
                <a:stretch>
                  <a:fillRect l="-3" t="-34" r="3"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2175790" y="3645913"/>
                <a:ext cx="7325395" cy="466923"/>
              </a:xfrm>
              <a:prstGeom prst="rect">
                <a:avLst/>
              </a:prstGeom>
              <a:noFill/>
            </p:spPr>
            <p:txBody>
              <a:bodyPr wrap="square">
                <a:spAutoFit/>
              </a:bodyPr>
              <a:lstStyle/>
              <a:p>
                <a:pPr algn="r"/>
                <a14:m>
                  <m:oMath xmlns:m="http://schemas.openxmlformats.org/officeDocument/2006/math">
                    <m:acc>
                      <m:accPr>
                        <m:chr m:val="̅"/>
                        <m:ctrlPr>
                          <a:rPr kumimoji="1" lang="en-US" altLang="zh-CN" i="1" dirty="0" smtClean="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en-US"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𝐼</m:t>
                        </m:r>
                      </m:sub>
                      <m:sup>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𝑁</m:t>
                        </m:r>
                      </m:sup>
                      <m:e>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𝑙</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b="0" i="1" smtClean="0">
                            <a:latin typeface="Cambria Math" panose="02040503050406030204" pitchFamily="18" charset="0"/>
                          </a:rPr>
                          <m:t>𝑑𝑖</m:t>
                        </m:r>
                      </m:e>
                    </m:nary>
                  </m:oMath>
                </a14:m>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2" name="文本框 1"/>
              <p:cNvSpPr txBox="1">
                <a:spLocks noRot="1" noChangeAspect="1" noMove="1" noResize="1" noEditPoints="1" noAdjustHandles="1" noChangeArrowheads="1" noChangeShapeType="1" noTextEdit="1"/>
              </p:cNvSpPr>
              <p:nvPr/>
            </p:nvSpPr>
            <p:spPr>
              <a:xfrm>
                <a:off x="2175790" y="3645913"/>
                <a:ext cx="7325395" cy="466923"/>
              </a:xfrm>
              <a:prstGeom prst="rect">
                <a:avLst/>
              </a:prstGeom>
              <a:blipFill rotWithShape="1">
                <a:blip r:embed="rId4"/>
                <a:stretch>
                  <a:fillRect l="-4" t="-81" r="4" b="123"/>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966104" y="1150911"/>
            <a:ext cx="10706784" cy="458011"/>
          </a:xfrm>
          <a:prstGeom prst="rect">
            <a:avLst/>
          </a:prstGeom>
          <a:noFill/>
        </p:spPr>
        <p:txBody>
          <a:bodyPr wrap="square" rtlCol="0">
            <a:spAutoFit/>
          </a:bodyPr>
          <a:lstStyle/>
          <a:p>
            <a:pPr marL="342900" indent="-342900" algn="just">
              <a:lnSpc>
                <a:spcPct val="150000"/>
              </a:lnSpc>
              <a:buFont typeface="+mj-lt"/>
              <a:buAutoNum type="arabicPeriod"/>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求解最终品生产者利润最大化</a:t>
            </a:r>
          </a:p>
        </p:txBody>
      </p:sp>
      <p:sp>
        <p:nvSpPr>
          <p:cNvPr id="3" name="文本框 2"/>
          <p:cNvSpPr txBox="1"/>
          <p:nvPr/>
        </p:nvSpPr>
        <p:spPr>
          <a:xfrm>
            <a:off x="441029" y="442913"/>
            <a:ext cx="1364476" cy="523220"/>
          </a:xfrm>
          <a:prstGeom prst="rect">
            <a:avLst/>
          </a:prstGeom>
          <a:noFill/>
        </p:spPr>
        <p:txBody>
          <a:bodyPr wrap="none" rtlCol="0">
            <a:spAutoFit/>
          </a:bodyPr>
          <a:lstStyle/>
          <a:p>
            <a:pPr marL="457200" indent="-457200" algn="just">
              <a:buFont typeface="Wingdings" panose="05000000000000000000" pitchFamily="2" charset="2"/>
              <a:buChar char="Ø"/>
            </a:pPr>
            <a:r>
              <a:rPr kumimoji="1" lang="zh-CN" altLang="en-US" sz="2800" b="1" dirty="0"/>
              <a:t>求解</a:t>
            </a:r>
          </a:p>
        </p:txBody>
      </p:sp>
      <mc:AlternateContent xmlns:mc="http://schemas.openxmlformats.org/markup-compatibility/2006" xmlns:a14="http://schemas.microsoft.com/office/drawing/2010/main">
        <mc:Choice Requires="a14">
          <p:sp>
            <p:nvSpPr>
              <p:cNvPr id="4" name="文本框 3"/>
              <p:cNvSpPr txBox="1"/>
              <p:nvPr/>
            </p:nvSpPr>
            <p:spPr>
              <a:xfrm>
                <a:off x="2247564" y="1608922"/>
                <a:ext cx="7325395" cy="715260"/>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func>
                        <m:funcPr>
                          <m:ctrlPr>
                            <a:rPr lang="en-GB" altLang="zh-CN"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funcPr>
                        <m:fName>
                          <m:limLow>
                            <m:limLowPr>
                              <m:ctrlPr>
                                <a:rPr lang="en-GB" altLang="zh-CN"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limLowPr>
                            <m:e>
                              <m:r>
                                <m:rPr>
                                  <m:sty m:val="p"/>
                                </m:rPr>
                                <a:rPr lang="en-GB" altLang="zh-CN" i="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max</m:t>
                              </m:r>
                            </m:e>
                            <m:lim>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𝑖</m:t>
                                  </m:r>
                                </m:e>
                              </m:d>
                            </m:lim>
                          </m:limLow>
                        </m:fName>
                        <m:e>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𝑌</m:t>
                          </m:r>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ary>
                            <m:nary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𝑁</m:t>
                              </m:r>
                            </m:sup>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𝑝</m:t>
                              </m:r>
                              <m:d>
                                <m:d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e>
                              </m:d>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𝑦</m:t>
                              </m:r>
                              <m:d>
                                <m:d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e>
                              </m:d>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𝑑𝑖</m:t>
                              </m:r>
                            </m:e>
                          </m:nary>
                        </m:e>
                      </m:func>
                    </m:oMath>
                  </m:oMathPara>
                </a14:m>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247564" y="1608922"/>
                <a:ext cx="7325395" cy="715260"/>
              </a:xfrm>
              <a:prstGeom prst="rect">
                <a:avLst/>
              </a:prstGeom>
              <a:blipFill rotWithShape="1">
                <a:blip r:embed="rId2"/>
                <a:stretch>
                  <a:fillRect l="-4" t="-65" r="5" b="11"/>
                </a:stretch>
              </a:blipFill>
            </p:spPr>
            <p:txBody>
              <a:bodyPr/>
              <a:lstStyle/>
              <a:p>
                <a:r>
                  <a:rPr lang="zh-CN" altLang="en-US">
                    <a:noFill/>
                  </a:rPr>
                  <a:t> </a:t>
                </a:r>
              </a:p>
            </p:txBody>
          </p:sp>
        </mc:Fallback>
      </mc:AlternateContent>
      <p:sp>
        <p:nvSpPr>
          <p:cNvPr id="5" name="文本框 4"/>
          <p:cNvSpPr txBox="1"/>
          <p:nvPr/>
        </p:nvSpPr>
        <p:spPr>
          <a:xfrm>
            <a:off x="1273285" y="2324182"/>
            <a:ext cx="10092421" cy="458011"/>
          </a:xfrm>
          <a:prstGeom prst="rect">
            <a:avLst/>
          </a:prstGeom>
          <a:noFill/>
        </p:spPr>
        <p:txBody>
          <a:bodyPr wrap="square" rtlCol="0">
            <a:spAutoFit/>
          </a:bodyPr>
          <a:lstStyle/>
          <a:p>
            <a:pPr algn="just">
              <a:lnSpc>
                <a:spcPct val="150000"/>
              </a:lnSpc>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代入（</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）式，求解一阶条件，可得中间品投入的反需求函数：</a:t>
            </a:r>
          </a:p>
        </p:txBody>
      </p:sp>
      <mc:AlternateContent xmlns:mc="http://schemas.openxmlformats.org/markup-compatibility/2006" xmlns:a14="http://schemas.microsoft.com/office/drawing/2010/main">
        <mc:Choice Requires="a14">
          <p:sp>
            <p:nvSpPr>
              <p:cNvPr id="7" name="文本框 6"/>
              <p:cNvSpPr txBox="1"/>
              <p:nvPr/>
            </p:nvSpPr>
            <p:spPr>
              <a:xfrm>
                <a:off x="2313383" y="3039442"/>
                <a:ext cx="7193756" cy="471796"/>
              </a:xfrm>
              <a:prstGeom prst="rect">
                <a:avLst/>
              </a:prstGeom>
              <a:noFill/>
            </p:spPr>
            <p:txBody>
              <a:bodyPr wrap="square">
                <a:spAutoFit/>
              </a:bodyPr>
              <a:lstStyle/>
              <a:p>
                <a:pPr algn="r"/>
                <a14:m>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𝑝</m:t>
                    </m:r>
                    <m:d>
                      <m:d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e>
                    </m:d>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𝑌</m:t>
                        </m:r>
                      </m:e>
                      <m:sup>
                        <m:f>
                          <m:f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den>
                        </m:f>
                      </m:sup>
                    </m:sSup>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𝑖</m:t>
                            </m:r>
                          </m:e>
                        </m:d>
                      </m:e>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2313383" y="3039442"/>
                <a:ext cx="7193756" cy="471796"/>
              </a:xfrm>
              <a:prstGeom prst="rect">
                <a:avLst/>
              </a:prstGeom>
              <a:blipFill rotWithShape="1">
                <a:blip r:embed="rId3"/>
                <a:stretch>
                  <a:fillRect l="-1" t="-70" r="8" b="68"/>
                </a:stretch>
              </a:blipFill>
            </p:spPr>
            <p:txBody>
              <a:bodyPr/>
              <a:lstStyle/>
              <a:p>
                <a:r>
                  <a:rPr lang="zh-CN" altLang="en-US">
                    <a:noFill/>
                  </a:rPr>
                  <a:t> </a:t>
                </a:r>
              </a:p>
            </p:txBody>
          </p:sp>
        </mc:Fallback>
      </mc:AlternateContent>
      <p:sp>
        <p:nvSpPr>
          <p:cNvPr id="8" name="文本框 7"/>
          <p:cNvSpPr txBox="1"/>
          <p:nvPr/>
        </p:nvSpPr>
        <p:spPr>
          <a:xfrm>
            <a:off x="966104" y="3768487"/>
            <a:ext cx="10706784" cy="458011"/>
          </a:xfrm>
          <a:prstGeom prst="rect">
            <a:avLst/>
          </a:prstGeom>
          <a:noFill/>
        </p:spPr>
        <p:txBody>
          <a:bodyPr wrap="square" rtlCol="0">
            <a:spAutoFit/>
          </a:bodyPr>
          <a:lstStyle/>
          <a:p>
            <a:pPr algn="just">
              <a:lnSpc>
                <a:spcPct val="150000"/>
              </a:lnSpc>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  求解中间品生产者利润最大化</a:t>
            </a:r>
          </a:p>
        </p:txBody>
      </p:sp>
      <mc:AlternateContent xmlns:mc="http://schemas.openxmlformats.org/markup-compatibility/2006" xmlns:a14="http://schemas.microsoft.com/office/drawing/2010/main">
        <mc:Choice Requires="a14">
          <p:sp>
            <p:nvSpPr>
              <p:cNvPr id="11" name="文本框 10"/>
              <p:cNvSpPr txBox="1"/>
              <p:nvPr/>
            </p:nvSpPr>
            <p:spPr>
              <a:xfrm>
                <a:off x="2436365" y="4226498"/>
                <a:ext cx="7543453" cy="97661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unc>
                                <m:funcPr>
                                  <m:ctrlPr>
                                    <a:rPr lang="en-GB" altLang="zh-CN" i="1">
                                      <a:latin typeface="Cambria Math" panose="02040503050406030204" pitchFamily="18" charset="0"/>
                                      <a:ea typeface="宋体" panose="02010600030101010101" pitchFamily="2" charset="-122"/>
                                      <a:cs typeface="Times New Roman" panose="02020603050405020304" pitchFamily="18" charset="0"/>
                                    </a:rPr>
                                  </m:ctrlPr>
                                </m:funcPr>
                                <m:fName>
                                  <m:limLow>
                                    <m:limLowPr>
                                      <m:ctrlPr>
                                        <a:rPr lang="en-GB" altLang="zh-CN" i="1">
                                          <a:latin typeface="Cambria Math" panose="02040503050406030204" pitchFamily="18" charset="0"/>
                                          <a:ea typeface="宋体" panose="02010600030101010101" pitchFamily="2" charset="-122"/>
                                          <a:cs typeface="Times New Roman" panose="02020603050405020304" pitchFamily="18" charset="0"/>
                                        </a:rPr>
                                      </m:ctrlPr>
                                    </m:limLowPr>
                                    <m:e>
                                      <m:r>
                                        <m:rPr>
                                          <m:sty m:val="p"/>
                                        </m:rPr>
                                        <a:rPr lang="en-GB" altLang="zh-CN">
                                          <a:latin typeface="Cambria Math" panose="02040503050406030204" pitchFamily="18" charset="0"/>
                                          <a:ea typeface="宋体" panose="02010600030101010101" pitchFamily="2" charset="-122"/>
                                          <a:cs typeface="Times New Roman" panose="02020603050405020304" pitchFamily="18" charset="0"/>
                                        </a:rPr>
                                        <m:t>max</m:t>
                                      </m:r>
                                    </m:e>
                                    <m:lim>
                                      <m:r>
                                        <a:rPr lang="en-US" altLang="zh-CN" i="1">
                                          <a:latin typeface="Cambria Math" panose="02040503050406030204" pitchFamily="18" charset="0"/>
                                        </a:rPr>
                                        <m:t>𝑚</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lim>
                                  </m:limLow>
                                </m:fName>
                                <m:e>
                                  <m:r>
                                    <a:rPr lang="en-US" altLang="zh-CN" i="1">
                                      <a:latin typeface="Cambria Math" panose="02040503050406030204" pitchFamily="18" charset="0"/>
                                      <a:ea typeface="Cambria Math" panose="02040503050406030204" pitchFamily="18" charset="0"/>
                                      <a:cs typeface="Times New Roman" panose="02020603050405020304" pitchFamily="18" charset="0"/>
                                    </a:rPr>
                                    <m:t>𝑝</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𝑖</m:t>
                                      </m:r>
                                    </m:e>
                                  </m:d>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𝑖</m:t>
                                      </m:r>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𝑅</m:t>
                                  </m:r>
                                  <m:r>
                                    <a:rPr lang="en-US" altLang="zh-CN" i="1">
                                      <a:latin typeface="Cambria Math" panose="02040503050406030204" pitchFamily="18" charset="0"/>
                                    </a:rPr>
                                    <m:t>𝑚</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func>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∈[0, </m:t>
                              </m:r>
                              <m:r>
                                <a:rPr lang="en-US" altLang="zh-CN" b="0"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m:t>
                              </m:r>
                            </m:e>
                            <m:e>
                              <m:func>
                                <m:funcPr>
                                  <m:ctrlPr>
                                    <a:rPr lang="en-GB" altLang="zh-CN" i="1">
                                      <a:latin typeface="Cambria Math" panose="02040503050406030204" pitchFamily="18" charset="0"/>
                                      <a:ea typeface="宋体" panose="02010600030101010101" pitchFamily="2" charset="-122"/>
                                      <a:cs typeface="Times New Roman" panose="02020603050405020304" pitchFamily="18" charset="0"/>
                                    </a:rPr>
                                  </m:ctrlPr>
                                </m:funcPr>
                                <m:fName>
                                  <m:limLow>
                                    <m:limLowPr>
                                      <m:ctrlPr>
                                        <a:rPr lang="en-GB" altLang="zh-CN" i="1">
                                          <a:latin typeface="Cambria Math" panose="02040503050406030204" pitchFamily="18" charset="0"/>
                                          <a:ea typeface="宋体" panose="02010600030101010101" pitchFamily="2" charset="-122"/>
                                          <a:cs typeface="Times New Roman" panose="02020603050405020304" pitchFamily="18" charset="0"/>
                                        </a:rPr>
                                      </m:ctrlPr>
                                    </m:limLowPr>
                                    <m:e>
                                      <m:r>
                                        <m:rPr>
                                          <m:sty m:val="p"/>
                                        </m:rPr>
                                        <a:rPr lang="en-GB" altLang="zh-CN">
                                          <a:latin typeface="Cambria Math" panose="02040503050406030204" pitchFamily="18" charset="0"/>
                                          <a:ea typeface="宋体" panose="02010600030101010101" pitchFamily="2" charset="-122"/>
                                          <a:cs typeface="Times New Roman" panose="02020603050405020304" pitchFamily="18" charset="0"/>
                                        </a:rPr>
                                        <m:t>max</m:t>
                                      </m:r>
                                    </m:e>
                                    <m:lim>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𝑙</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lim>
                                  </m:limLow>
                                </m:fName>
                                <m:e>
                                  <m:r>
                                    <a:rPr lang="en-US" altLang="zh-CN" i="1">
                                      <a:latin typeface="Cambria Math" panose="02040503050406030204" pitchFamily="18" charset="0"/>
                                      <a:ea typeface="Cambria Math" panose="02040503050406030204" pitchFamily="18" charset="0"/>
                                      <a:cs typeface="Times New Roman" panose="02020603050405020304" pitchFamily="18" charset="0"/>
                                    </a:rPr>
                                    <m:t>𝑝</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𝑖</m:t>
                                      </m:r>
                                    </m:e>
                                  </m:d>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𝑖</m:t>
                                      </m:r>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𝑊𝑙</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func>
                              <m:r>
                                <a:rPr lang="zh-CN" altLang="en-US"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e>
                          </m:eqArr>
                        </m:e>
                      </m:d>
                    </m:oMath>
                  </m:oMathPara>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436365" y="4226498"/>
                <a:ext cx="7543453" cy="976614"/>
              </a:xfrm>
              <a:prstGeom prst="rect">
                <a:avLst/>
              </a:prstGeom>
              <a:blipFill rotWithShape="1">
                <a:blip r:embed="rId4"/>
                <a:stretch>
                  <a:fillRect l="-7" t="-59" r="2" b="57"/>
                </a:stretch>
              </a:blipFill>
            </p:spPr>
            <p:txBody>
              <a:bodyPr/>
              <a:lstStyle/>
              <a:p>
                <a:r>
                  <a:rPr lang="zh-CN" altLang="en-US">
                    <a:noFill/>
                  </a:rPr>
                  <a:t> </a:t>
                </a:r>
              </a:p>
            </p:txBody>
          </p:sp>
        </mc:Fallback>
      </mc:AlternateContent>
      <p:sp>
        <p:nvSpPr>
          <p:cNvPr id="13" name="文本框 12"/>
          <p:cNvSpPr txBox="1"/>
          <p:nvPr/>
        </p:nvSpPr>
        <p:spPr>
          <a:xfrm>
            <a:off x="1273284" y="5203112"/>
            <a:ext cx="10092421" cy="458011"/>
          </a:xfrm>
          <a:prstGeom prst="rect">
            <a:avLst/>
          </a:prstGeom>
          <a:noFill/>
        </p:spPr>
        <p:txBody>
          <a:bodyPr wrap="square" rtlCol="0">
            <a:spAutoFit/>
          </a:bodyPr>
          <a:lstStyle/>
          <a:p>
            <a:pPr algn="just">
              <a:lnSpc>
                <a:spcPct val="150000"/>
              </a:lnSpc>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代入（</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）式，求解一阶条件，可得由供给侧决定的中间品价格：</a:t>
            </a:r>
          </a:p>
        </p:txBody>
      </p:sp>
      <mc:AlternateContent xmlns:mc="http://schemas.openxmlformats.org/markup-compatibility/2006" xmlns:a14="http://schemas.microsoft.com/office/drawing/2010/main">
        <mc:Choice Requires="a14">
          <p:sp>
            <p:nvSpPr>
              <p:cNvPr id="14" name="文本框 13"/>
              <p:cNvSpPr txBox="1"/>
              <p:nvPr/>
            </p:nvSpPr>
            <p:spPr>
              <a:xfrm>
                <a:off x="2591991" y="5707089"/>
                <a:ext cx="7008017" cy="710194"/>
              </a:xfrm>
              <a:prstGeom prst="rect">
                <a:avLst/>
              </a:prstGeom>
              <a:noFill/>
            </p:spPr>
            <p:txBody>
              <a:bodyPr wrap="square">
                <a:spAutoFit/>
              </a:bodyPr>
              <a:lstStyle/>
              <a:p>
                <a:pPr algn="r"/>
                <a14:m>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𝑝</m:t>
                    </m:r>
                    <m:d>
                      <m:d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𝑖</m:t>
                        </m:r>
                      </m:e>
                    </m:d>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𝑅</m:t>
                            </m:r>
                            <m:r>
                              <a:rPr lang="en-US" altLang="zh-CN" b="0" i="1" smtClean="0">
                                <a:latin typeface="Cambria Math" panose="020405030504060302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∈[0, </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e>
                        </m:eqArr>
                      </m:e>
                    </m:d>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5</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14" name="文本框 13"/>
              <p:cNvSpPr txBox="1">
                <a:spLocks noRot="1" noChangeAspect="1" noMove="1" noResize="1" noEditPoints="1" noAdjustHandles="1" noChangeArrowheads="1" noChangeShapeType="1" noTextEdit="1"/>
              </p:cNvSpPr>
              <p:nvPr/>
            </p:nvSpPr>
            <p:spPr>
              <a:xfrm>
                <a:off x="2591991" y="5707089"/>
                <a:ext cx="7008017" cy="710194"/>
              </a:xfrm>
              <a:prstGeom prst="rect">
                <a:avLst/>
              </a:prstGeom>
              <a:blipFill rotWithShape="1">
                <a:blip r:embed="rId5"/>
                <a:stretch>
                  <a:fillRect l="-8" t="-48" r="1" b="86"/>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966104" y="1150911"/>
            <a:ext cx="10706784" cy="458011"/>
          </a:xfrm>
          <a:prstGeom prst="rect">
            <a:avLst/>
          </a:prstGeom>
          <a:noFill/>
        </p:spPr>
        <p:txBody>
          <a:bodyPr wrap="square" rtlCol="0">
            <a:spAutoFit/>
          </a:bodyPr>
          <a:lstStyle/>
          <a:p>
            <a:pPr algn="just">
              <a:lnSpc>
                <a:spcPct val="150000"/>
              </a:lnSpc>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   求解均衡要素投入</a:t>
            </a:r>
          </a:p>
        </p:txBody>
      </p:sp>
      <p:sp>
        <p:nvSpPr>
          <p:cNvPr id="3" name="文本框 2"/>
          <p:cNvSpPr txBox="1"/>
          <p:nvPr/>
        </p:nvSpPr>
        <p:spPr>
          <a:xfrm>
            <a:off x="441029" y="442913"/>
            <a:ext cx="1364476" cy="523220"/>
          </a:xfrm>
          <a:prstGeom prst="rect">
            <a:avLst/>
          </a:prstGeom>
          <a:noFill/>
        </p:spPr>
        <p:txBody>
          <a:bodyPr wrap="none" rtlCol="0">
            <a:spAutoFit/>
          </a:bodyPr>
          <a:lstStyle/>
          <a:p>
            <a:pPr marL="457200" indent="-457200" algn="just">
              <a:buFont typeface="Wingdings" panose="05000000000000000000" pitchFamily="2" charset="2"/>
              <a:buChar char="Ø"/>
            </a:pPr>
            <a:r>
              <a:rPr kumimoji="1" lang="zh-CN" altLang="en-US" sz="2800" b="1" dirty="0"/>
              <a:t>求解</a:t>
            </a:r>
          </a:p>
        </p:txBody>
      </p:sp>
      <p:sp>
        <p:nvSpPr>
          <p:cNvPr id="2" name="文本框 1"/>
          <p:cNvSpPr txBox="1"/>
          <p:nvPr/>
        </p:nvSpPr>
        <p:spPr>
          <a:xfrm>
            <a:off x="1273285" y="1564694"/>
            <a:ext cx="10092421" cy="458011"/>
          </a:xfrm>
          <a:prstGeom prst="rect">
            <a:avLst/>
          </a:prstGeom>
          <a:noFill/>
        </p:spPr>
        <p:txBody>
          <a:bodyPr wrap="square" rtlCol="0">
            <a:spAutoFit/>
          </a:bodyPr>
          <a:lstStyle/>
          <a:p>
            <a:pPr algn="just">
              <a:lnSpc>
                <a:spcPct val="150000"/>
              </a:lnSpc>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联立需求侧和供给侧的中间品价格可得：</a:t>
            </a:r>
          </a:p>
        </p:txBody>
      </p:sp>
      <mc:AlternateContent xmlns:mc="http://schemas.openxmlformats.org/markup-compatibility/2006" xmlns:a14="http://schemas.microsoft.com/office/drawing/2010/main">
        <mc:Choice Requires="a14">
          <p:sp>
            <p:nvSpPr>
              <p:cNvPr id="9" name="文本框 8"/>
              <p:cNvSpPr txBox="1"/>
              <p:nvPr/>
            </p:nvSpPr>
            <p:spPr>
              <a:xfrm>
                <a:off x="771182" y="2311002"/>
                <a:ext cx="4158005"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b="0" i="1" smtClean="0">
                                  <a:latin typeface="Cambria Math" panose="02040503050406030204" pitchFamily="18" charset="0"/>
                                </a:rPr>
                                <m:t>𝑅</m:t>
                              </m:r>
                              <m:r>
                                <a:rPr lang="en-US" altLang="zh-CN" b="0"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𝑌</m:t>
                                  </m:r>
                                </m:e>
                                <m:sup>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𝑖</m:t>
                                      </m:r>
                                    </m:e>
                                  </m:d>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∈[0, </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𝑌</m:t>
                                  </m:r>
                                </m:e>
                                <m:sup>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𝑖</m:t>
                                      </m:r>
                                    </m:e>
                                  </m:d>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e>
                          </m:eqArr>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771182" y="2311002"/>
                <a:ext cx="4158005" cy="1117998"/>
              </a:xfrm>
              <a:prstGeom prst="rect">
                <a:avLst/>
              </a:prstGeom>
              <a:blipFill rotWithShape="1">
                <a:blip r:embed="rId2"/>
                <a:stretch>
                  <a:fillRect l="-7" t="-21" r="8"/>
                </a:stretch>
              </a:blipFill>
            </p:spPr>
            <p:txBody>
              <a:bodyPr/>
              <a:lstStyle/>
              <a:p>
                <a:r>
                  <a:rPr lang="zh-CN" altLang="en-US">
                    <a:noFill/>
                  </a:rPr>
                  <a:t> </a:t>
                </a:r>
              </a:p>
            </p:txBody>
          </p:sp>
        </mc:Fallback>
      </mc:AlternateContent>
      <p:sp>
        <p:nvSpPr>
          <p:cNvPr id="10" name="虚尾箭头 9"/>
          <p:cNvSpPr/>
          <p:nvPr/>
        </p:nvSpPr>
        <p:spPr>
          <a:xfrm>
            <a:off x="5072063" y="2700338"/>
            <a:ext cx="457200" cy="371475"/>
          </a:xfrm>
          <a:prstGeom prst="strip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5" name="文本框 14"/>
              <p:cNvSpPr txBox="1"/>
              <p:nvPr/>
            </p:nvSpPr>
            <p:spPr>
              <a:xfrm>
                <a:off x="6096000" y="2311002"/>
                <a:ext cx="4158005"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smtClean="0">
                                  <a:latin typeface="Cambria Math" panose="02040503050406030204" pitchFamily="18" charset="0"/>
                                </a:rPr>
                                <m:t>𝑅</m:t>
                              </m:r>
                              <m:r>
                                <a:rPr lang="en-US" altLang="zh-CN" b="0"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𝑌</m:t>
                                  </m:r>
                                </m:e>
                                <m:sup>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rPr>
                                    <m:t>𝑚</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     </m:t>
                              </m:r>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∈[0, </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𝑌</m:t>
                                  </m:r>
                                </m:e>
                                <m:sup>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rPr>
                                    <m:t>𝑙</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e>
                          </m:eqArr>
                        </m:e>
                      </m:d>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096000" y="2311002"/>
                <a:ext cx="4158005" cy="1117998"/>
              </a:xfrm>
              <a:prstGeom prst="rect">
                <a:avLst/>
              </a:prstGeom>
              <a:blipFill rotWithShape="1">
                <a:blip r:embed="rId3"/>
                <a:stretch>
                  <a:fillRect t="-21" r="1"/>
                </a:stretch>
              </a:blipFill>
            </p:spPr>
            <p:txBody>
              <a:bodyPr/>
              <a:lstStyle/>
              <a:p>
                <a:r>
                  <a:rPr lang="zh-CN" altLang="en-US">
                    <a:noFill/>
                  </a:rPr>
                  <a:t> </a:t>
                </a:r>
              </a:p>
            </p:txBody>
          </p:sp>
        </mc:Fallback>
      </mc:AlternateContent>
      <p:sp>
        <p:nvSpPr>
          <p:cNvPr id="16" name="虚尾箭头 15"/>
          <p:cNvSpPr/>
          <p:nvPr/>
        </p:nvSpPr>
        <p:spPr>
          <a:xfrm>
            <a:off x="3075208" y="3833035"/>
            <a:ext cx="457200" cy="371475"/>
          </a:xfrm>
          <a:prstGeom prst="strip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7" name="文本框 16"/>
              <p:cNvSpPr txBox="1"/>
              <p:nvPr/>
            </p:nvSpPr>
            <p:spPr>
              <a:xfrm>
                <a:off x="3716960" y="3612891"/>
                <a:ext cx="5427040" cy="710194"/>
              </a:xfrm>
              <a:prstGeom prst="rect">
                <a:avLst/>
              </a:prstGeom>
              <a:noFill/>
            </p:spPr>
            <p:txBody>
              <a:bodyPr wrap="square">
                <a:spAutoFit/>
              </a:bodyPr>
              <a:lstStyle/>
              <a:p>
                <a:pPr algn="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𝑚</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𝑌</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sup>
                            </m:sSup>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 </m:t>
                            </m:r>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∈[0, </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e>
                          <m:e>
                            <m:r>
                              <a:rPr lang="en-US" altLang="zh-CN" i="1">
                                <a:latin typeface="Cambria Math" panose="02040503050406030204" pitchFamily="18" charset="0"/>
                              </a:rPr>
                              <m:t>𝑙</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𝑌</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rPr>
                                  <m:t>𝑊</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sup>
                            </m:s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e>
                        </m:eqArr>
                      </m:e>
                    </m:d>
                  </m:oMath>
                </a14:m>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17" name="文本框 16"/>
              <p:cNvSpPr txBox="1">
                <a:spLocks noRot="1" noChangeAspect="1" noMove="1" noResize="1" noEditPoints="1" noAdjustHandles="1" noChangeArrowheads="1" noChangeShapeType="1" noTextEdit="1"/>
              </p:cNvSpPr>
              <p:nvPr/>
            </p:nvSpPr>
            <p:spPr>
              <a:xfrm>
                <a:off x="3716960" y="3612891"/>
                <a:ext cx="5427040" cy="710194"/>
              </a:xfrm>
              <a:prstGeom prst="rect">
                <a:avLst/>
              </a:prstGeom>
              <a:blipFill rotWithShape="1">
                <a:blip r:embed="rId4"/>
                <a:stretch>
                  <a:fillRect l="-6" t="-53" b="1"/>
                </a:stretch>
              </a:blipFill>
            </p:spPr>
            <p:txBody>
              <a:bodyPr/>
              <a:lstStyle/>
              <a:p>
                <a:r>
                  <a:rPr lang="zh-CN" altLang="en-US">
                    <a:noFill/>
                  </a:rPr>
                  <a:t> </a:t>
                </a:r>
              </a:p>
            </p:txBody>
          </p:sp>
        </mc:Fallback>
      </mc:AlternateContent>
      <p:sp>
        <p:nvSpPr>
          <p:cNvPr id="19" name="虚尾箭头 18"/>
          <p:cNvSpPr/>
          <p:nvPr/>
        </p:nvSpPr>
        <p:spPr>
          <a:xfrm>
            <a:off x="666067" y="5335614"/>
            <a:ext cx="457200" cy="371475"/>
          </a:xfrm>
          <a:prstGeom prst="strip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0" name="文本框 19"/>
              <p:cNvSpPr txBox="1"/>
              <p:nvPr/>
            </p:nvSpPr>
            <p:spPr>
              <a:xfrm>
                <a:off x="1369549" y="4828687"/>
                <a:ext cx="3902539" cy="147213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acc>
                                <m:accPr>
                                  <m:chr m:val="̅"/>
                                  <m:ctrlPr>
                                    <a:rPr kumimoji="1"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a:latin typeface="Cambria Math" panose="02040503050406030204" pitchFamily="18" charset="0"/>
                                      <a:ea typeface="宋体" panose="02010600030101010101" pitchFamily="2" charset="-122"/>
                                      <a:cs typeface="Times New Roman" panose="02020603050405020304" pitchFamily="18" charset="0"/>
                                    </a:rPr>
                                    <m:t>𝑀</m:t>
                                  </m:r>
                                </m:e>
                              </m:acc>
                              <m:r>
                                <a:rPr lang="en-US" altLang="zh-CN" i="1">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en-US" i="1">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𝐼</m:t>
                                  </m:r>
                                </m:sup>
                                <m:e>
                                  <m:r>
                                    <a:rPr lang="en-US" altLang="zh-CN" i="1">
                                      <a:latin typeface="Cambria Math" panose="02040503050406030204" pitchFamily="18" charset="0"/>
                                    </a:rPr>
                                    <m:t>𝑚</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b="0" i="1" smtClean="0">
                                      <a:latin typeface="Cambria Math" panose="02040503050406030204" pitchFamily="18" charset="0"/>
                                    </a:rPr>
                                    <m:t>𝑑𝑖</m:t>
                                  </m:r>
                                </m:e>
                              </m:nary>
                              <m:r>
                                <a:rPr lang="en-US" altLang="zh-CN" i="1">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en-US" i="1">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𝐼</m:t>
                                  </m:r>
                                </m:sup>
                                <m:e>
                                  <m:r>
                                    <a:rPr lang="en-US" altLang="zh-CN" i="1">
                                      <a:latin typeface="Cambria Math" panose="02040503050406030204" pitchFamily="18" charset="0"/>
                                      <a:ea typeface="Cambria Math" panose="02040503050406030204" pitchFamily="18" charset="0"/>
                                      <a:cs typeface="Times New Roman" panose="02020603050405020304" pitchFamily="18" charset="0"/>
                                    </a:rPr>
                                    <m:t>𝑌</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sup>
                                  </m:sSup>
                                  <m:r>
                                    <a:rPr lang="en-US" altLang="zh-CN" b="0" i="1" smtClean="0">
                                      <a:latin typeface="Cambria Math" panose="02040503050406030204" pitchFamily="18" charset="0"/>
                                    </a:rPr>
                                    <m:t>𝑑𝑖</m:t>
                                  </m:r>
                                </m:e>
                              </m:nary>
                            </m:e>
                            <m:e>
                              <m:acc>
                                <m:accPr>
                                  <m:chr m:val="̅"/>
                                  <m:ctrlP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r>
                                <a:rPr lang="en-US" altLang="zh-CN" i="1">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en-US" i="1">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i="1">
                                      <a:latin typeface="Cambria Math" panose="02040503050406030204" pitchFamily="18" charset="0"/>
                                      <a:ea typeface="宋体" panose="02010600030101010101" pitchFamily="2" charset="-122"/>
                                      <a:cs typeface="Times New Roman" panose="02020603050405020304" pitchFamily="18" charset="0"/>
                                    </a:rPr>
                                    <m:t>𝐼</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𝑁</m:t>
                                  </m:r>
                                </m:sup>
                                <m:e>
                                  <m:r>
                                    <a:rPr lang="en-US" altLang="zh-CN" i="1">
                                      <a:latin typeface="Cambria Math" panose="02040503050406030204" pitchFamily="18" charset="0"/>
                                      <a:ea typeface="宋体" panose="02010600030101010101" pitchFamily="2" charset="-122"/>
                                      <a:cs typeface="Times New Roman" panose="02020603050405020304" pitchFamily="18" charset="0"/>
                                    </a:rPr>
                                    <m:t>𝑙</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𝑑𝑖</m:t>
                                  </m:r>
                                </m:e>
                              </m:nary>
                              <m:r>
                                <a:rPr lang="en-US" altLang="zh-CN" b="0" i="1" smtClean="0">
                                  <a:latin typeface="Cambria Math" panose="02040503050406030204" pitchFamily="18" charset="0"/>
                                </a:rPr>
                                <m:t>=</m:t>
                              </m:r>
                              <m:nary>
                                <m:naryPr>
                                  <m:ctrlPr>
                                    <a:rPr lang="zh-CN" altLang="en-US" i="1">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i="1">
                                      <a:latin typeface="Cambria Math" panose="02040503050406030204" pitchFamily="18" charset="0"/>
                                      <a:ea typeface="宋体" panose="02010600030101010101" pitchFamily="2" charset="-122"/>
                                      <a:cs typeface="Times New Roman" panose="02020603050405020304" pitchFamily="18" charset="0"/>
                                    </a:rPr>
                                    <m:t>𝐼</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𝑁</m:t>
                                  </m:r>
                                </m:sup>
                                <m:e>
                                  <m:r>
                                    <a:rPr lang="en-US" altLang="zh-CN" i="1">
                                      <a:latin typeface="Cambria Math" panose="02040503050406030204" pitchFamily="18" charset="0"/>
                                      <a:ea typeface="Cambria Math" panose="02040503050406030204" pitchFamily="18" charset="0"/>
                                      <a:cs typeface="Times New Roman" panose="02020603050405020304" pitchFamily="18" charset="0"/>
                                    </a:rPr>
                                    <m:t>𝑌</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rPr>
                                        <m:t>𝑊</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sup>
                                  </m:sSup>
                                  <m:r>
                                    <a:rPr lang="en-US" altLang="zh-CN" i="1">
                                      <a:latin typeface="Cambria Math" panose="02040503050406030204" pitchFamily="18" charset="0"/>
                                    </a:rPr>
                                    <m:t>𝑑𝑖</m:t>
                                  </m:r>
                                </m:e>
                              </m:nary>
                            </m:e>
                          </m:eqArr>
                        </m:e>
                      </m:d>
                    </m:oMath>
                  </m:oMathPara>
                </a14:m>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1369549" y="4828687"/>
                <a:ext cx="3902539" cy="1472134"/>
              </a:xfrm>
              <a:prstGeom prst="rect">
                <a:avLst/>
              </a:prstGeom>
              <a:blipFill rotWithShape="1">
                <a:blip r:embed="rId5"/>
                <a:stretch>
                  <a:fillRect l="-13" t="-10" r="8" b="24"/>
                </a:stretch>
              </a:blipFill>
            </p:spPr>
            <p:txBody>
              <a:bodyPr/>
              <a:lstStyle/>
              <a:p>
                <a:r>
                  <a:rPr lang="zh-CN" altLang="en-US">
                    <a:noFill/>
                  </a:rPr>
                  <a:t> </a:t>
                </a:r>
              </a:p>
            </p:txBody>
          </p:sp>
        </mc:Fallback>
      </mc:AlternateContent>
      <p:sp>
        <p:nvSpPr>
          <p:cNvPr id="21" name="虚尾箭头 20"/>
          <p:cNvSpPr/>
          <p:nvPr/>
        </p:nvSpPr>
        <p:spPr>
          <a:xfrm>
            <a:off x="5799699" y="5335613"/>
            <a:ext cx="457200" cy="371475"/>
          </a:xfrm>
          <a:prstGeom prst="strip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2" name="文本框 21"/>
              <p:cNvSpPr txBox="1"/>
              <p:nvPr/>
            </p:nvSpPr>
            <p:spPr>
              <a:xfrm>
                <a:off x="6319495" y="5115469"/>
                <a:ext cx="4138611" cy="710194"/>
              </a:xfrm>
              <a:prstGeom prst="rect">
                <a:avLst/>
              </a:prstGeom>
              <a:noFill/>
            </p:spPr>
            <p:txBody>
              <a:bodyPr wrap="square">
                <a:spAutoFit/>
              </a:bodyPr>
              <a:lstStyle/>
              <a:p>
                <a:pPr algn="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acc>
                              <m:accPr>
                                <m:chr m:val="̅"/>
                                <m:ctrlPr>
                                  <a:rPr kumimoji="1"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a:latin typeface="Cambria Math" panose="02040503050406030204" pitchFamily="18" charset="0"/>
                                    <a:ea typeface="宋体" panose="02010600030101010101" pitchFamily="2" charset="-122"/>
                                    <a:cs typeface="Times New Roman" panose="02020603050405020304" pitchFamily="18" charset="0"/>
                                  </a:rPr>
                                  <m:t>𝑀</m:t>
                                </m:r>
                              </m:e>
                            </m:acc>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𝑌</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sup>
                            </m:sSup>
                            <m:r>
                              <a:rPr lang="en-US" altLang="zh-CN" i="1">
                                <a:latin typeface="Cambria Math" panose="02040503050406030204" pitchFamily="18" charset="0"/>
                                <a:ea typeface="宋体" panose="02010600030101010101" pitchFamily="2" charset="-122"/>
                                <a:cs typeface="Times New Roman" panose="02020603050405020304" pitchFamily="18" charset="0"/>
                              </a:rPr>
                              <m:t>𝐼</m:t>
                            </m:r>
                          </m:e>
                          <m:e>
                            <m:acc>
                              <m:accPr>
                                <m:chr m:val="̅"/>
                                <m:ctrlP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𝑌</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rPr>
                                  <m:t>𝑊</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sup>
                            </m:sSup>
                            <m:d>
                              <m:d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𝑁</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𝐼</m:t>
                                </m:r>
                              </m:e>
                            </m:d>
                          </m:e>
                        </m:eqArr>
                      </m:e>
                    </m:d>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7</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22" name="文本框 21"/>
              <p:cNvSpPr txBox="1">
                <a:spLocks noRot="1" noChangeAspect="1" noMove="1" noResize="1" noEditPoints="1" noAdjustHandles="1" noChangeArrowheads="1" noChangeShapeType="1" noTextEdit="1"/>
              </p:cNvSpPr>
              <p:nvPr/>
            </p:nvSpPr>
            <p:spPr>
              <a:xfrm>
                <a:off x="6319495" y="5115469"/>
                <a:ext cx="4138611" cy="710194"/>
              </a:xfrm>
              <a:prstGeom prst="rect">
                <a:avLst/>
              </a:prstGeom>
              <a:blipFill rotWithShape="1">
                <a:blip r:embed="rId6"/>
                <a:stretch>
                  <a:fillRect l="-15" t="-77" r="7" b="24"/>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966104" y="1150911"/>
            <a:ext cx="10706784" cy="458011"/>
          </a:xfrm>
          <a:prstGeom prst="rect">
            <a:avLst/>
          </a:prstGeom>
          <a:noFill/>
        </p:spPr>
        <p:txBody>
          <a:bodyPr wrap="square" rtlCol="0">
            <a:spAutoFit/>
          </a:bodyPr>
          <a:lstStyle/>
          <a:p>
            <a:pPr algn="just">
              <a:lnSpc>
                <a:spcPct val="150000"/>
              </a:lnSpc>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   求解均衡最终品产出</a:t>
            </a:r>
          </a:p>
        </p:txBody>
      </p:sp>
      <p:sp>
        <p:nvSpPr>
          <p:cNvPr id="3" name="文本框 2"/>
          <p:cNvSpPr txBox="1"/>
          <p:nvPr/>
        </p:nvSpPr>
        <p:spPr>
          <a:xfrm>
            <a:off x="441029" y="442913"/>
            <a:ext cx="1364476" cy="523220"/>
          </a:xfrm>
          <a:prstGeom prst="rect">
            <a:avLst/>
          </a:prstGeom>
          <a:noFill/>
        </p:spPr>
        <p:txBody>
          <a:bodyPr wrap="none" rtlCol="0">
            <a:spAutoFit/>
          </a:bodyPr>
          <a:lstStyle/>
          <a:p>
            <a:pPr marL="457200" indent="-457200" algn="just">
              <a:buFont typeface="Wingdings" panose="05000000000000000000" pitchFamily="2" charset="2"/>
              <a:buChar char="Ø"/>
            </a:pPr>
            <a:r>
              <a:rPr kumimoji="1" lang="zh-CN" altLang="en-US" sz="2800" b="1" dirty="0"/>
              <a:t>求解</a:t>
            </a:r>
          </a:p>
        </p:txBody>
      </p:sp>
      <mc:AlternateContent xmlns:mc="http://schemas.openxmlformats.org/markup-compatibility/2006" xmlns:a14="http://schemas.microsoft.com/office/drawing/2010/main">
        <mc:Choice Requires="a14">
          <p:sp>
            <p:nvSpPr>
              <p:cNvPr id="4" name="文本框 3"/>
              <p:cNvSpPr txBox="1"/>
              <p:nvPr/>
            </p:nvSpPr>
            <p:spPr>
              <a:xfrm>
                <a:off x="2304715" y="1793700"/>
                <a:ext cx="7325395" cy="3817520"/>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𝑌</m:t>
                      </m:r>
                      <m:r>
                        <a:rPr lang="zh-CN" altLang="en-US" i="0">
                          <a:solidFill>
                            <a:schemeClr val="tx1"/>
                          </a:solidFill>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d>
                            <m:dPr>
                              <m:begChr m:val="["/>
                              <m:endChr m:val="]"/>
                              <m:ctrlPr>
                                <a:rPr lang="en-US" altLang="zh-CN" i="1" smtClean="0">
                                  <a:solidFill>
                                    <a:schemeClr val="tx1"/>
                                  </a:solidFill>
                                  <a:latin typeface="Cambria Math" panose="02040503050406030204" pitchFamily="18" charset="0"/>
                                </a:rPr>
                              </m:ctrlPr>
                            </m:dPr>
                            <m:e>
                              <m:nary>
                                <m:naryPr>
                                  <m:limLoc m:val="subSup"/>
                                  <m:ctrlPr>
                                    <a:rPr lang="zh-CN" altLang="en-US" i="1">
                                      <a:latin typeface="Cambria Math" panose="02040503050406030204" pitchFamily="18" charset="0"/>
                                    </a:rPr>
                                  </m:ctrlPr>
                                </m:naryPr>
                                <m:sub>
                                  <m:r>
                                    <a:rPr lang="en-US" altLang="zh-CN">
                                      <a:latin typeface="Cambria Math" panose="02040503050406030204" pitchFamily="18" charset="0"/>
                                    </a:rPr>
                                    <m:t>0</m:t>
                                  </m:r>
                                </m:sub>
                                <m:sup>
                                  <m:r>
                                    <a:rPr lang="zh-CN" altLang="en-US" i="1">
                                      <a:latin typeface="Cambria Math" panose="02040503050406030204" pitchFamily="18" charset="0"/>
                                    </a:rPr>
                                    <m:t>𝑁</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zh-CN" altLang="en-US" i="1">
                                      <a:latin typeface="Cambria Math" panose="02040503050406030204" pitchFamily="18" charset="0"/>
                                    </a:rPr>
                                    <m:t>𝑑</m:t>
                                  </m:r>
                                  <m:r>
                                    <a:rPr lang="en-US" altLang="zh-CN" i="1">
                                      <a:latin typeface="Cambria Math" panose="02040503050406030204" pitchFamily="18" charset="0"/>
                                    </a:rPr>
                                    <m:t>𝑖</m:t>
                                  </m:r>
                                </m:e>
                              </m:nary>
                            </m:e>
                          </m:d>
                        </m:e>
                        <m:sup>
                          <m:f>
                            <m:fPr>
                              <m:ctrlPr>
                                <a:rPr lang="en-US" altLang="zh-CN" i="1" smtClean="0">
                                  <a:solidFill>
                                    <a:schemeClr val="tx1"/>
                                  </a:solidFill>
                                  <a:latin typeface="Cambria Math" panose="02040503050406030204" pitchFamily="18" charset="0"/>
                                </a:rPr>
                              </m:ctrlPr>
                            </m:fPr>
                            <m:num>
                              <m:r>
                                <a:rPr lang="en-US" altLang="zh-CN" i="1" smtClean="0">
                                  <a:solidFill>
                                    <a:schemeClr val="tx1"/>
                                  </a:solidFill>
                                  <a:latin typeface="Cambria Math" panose="02040503050406030204" pitchFamily="18" charset="0"/>
                                  <a:ea typeface="Cambria Math" panose="02040503050406030204" pitchFamily="18" charset="0"/>
                                </a:rPr>
                                <m:t>𝜎</m:t>
                              </m:r>
                            </m:num>
                            <m:den>
                              <m:r>
                                <a:rPr lang="en-US" altLang="zh-CN" i="1" smtClean="0">
                                  <a:solidFill>
                                    <a:schemeClr val="tx1"/>
                                  </a:solidFill>
                                  <a:latin typeface="Cambria Math" panose="02040503050406030204" pitchFamily="18" charset="0"/>
                                  <a:ea typeface="Cambria Math" panose="02040503050406030204" pitchFamily="18" charset="0"/>
                                </a:rPr>
                                <m:t>𝜎</m:t>
                              </m:r>
                              <m:r>
                                <a:rPr lang="en-US" altLang="zh-CN" b="0" i="1" smtClean="0">
                                  <a:solidFill>
                                    <a:schemeClr val="tx1"/>
                                  </a:solidFill>
                                  <a:latin typeface="Cambria Math" panose="02040503050406030204" pitchFamily="18" charset="0"/>
                                  <a:ea typeface="Cambria Math" panose="02040503050406030204" pitchFamily="18" charset="0"/>
                                </a:rPr>
                                <m:t>−1</m:t>
                              </m:r>
                            </m:den>
                          </m:f>
                        </m:sup>
                      </m:sSup>
                      <m:r>
                        <a:rPr lang="en-US" altLang="zh-CN" b="0" i="1" smtClean="0">
                          <a:solidFill>
                            <a:schemeClr val="tx1"/>
                          </a:solidFill>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nary>
                                <m:naryPr>
                                  <m:limLoc m:val="subSup"/>
                                  <m:ctrlPr>
                                    <a:rPr lang="zh-CN" altLang="en-US" i="1">
                                      <a:latin typeface="Cambria Math" panose="02040503050406030204" pitchFamily="18" charset="0"/>
                                    </a:rPr>
                                  </m:ctrlPr>
                                </m:naryPr>
                                <m:sub>
                                  <m:r>
                                    <a:rPr lang="en-US" altLang="zh-CN">
                                      <a:latin typeface="Cambria Math" panose="02040503050406030204" pitchFamily="18" charset="0"/>
                                    </a:rPr>
                                    <m:t>0</m:t>
                                  </m:r>
                                </m:sub>
                                <m:sup>
                                  <m:r>
                                    <a:rPr lang="en-US" altLang="zh-CN" b="0" i="1" smtClean="0">
                                      <a:latin typeface="Cambria Math" panose="02040503050406030204" pitchFamily="18" charset="0"/>
                                    </a:rPr>
                                    <m:t>𝐼</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zh-CN" altLang="en-US" i="1">
                                      <a:latin typeface="Cambria Math" panose="02040503050406030204" pitchFamily="18" charset="0"/>
                                    </a:rPr>
                                    <m:t>𝑑</m:t>
                                  </m:r>
                                  <m:r>
                                    <a:rPr lang="en-US" altLang="zh-CN" i="1">
                                      <a:latin typeface="Cambria Math" panose="02040503050406030204" pitchFamily="18" charset="0"/>
                                    </a:rPr>
                                    <m:t>𝑖</m:t>
                                  </m:r>
                                </m:e>
                              </m:nary>
                              <m:r>
                                <a:rPr lang="en-US" altLang="zh-CN" b="0" i="1" smtClean="0">
                                  <a:latin typeface="Cambria Math" panose="02040503050406030204" pitchFamily="18" charset="0"/>
                                </a:rPr>
                                <m:t>+</m:t>
                              </m:r>
                              <m:nary>
                                <m:naryPr>
                                  <m:limLoc m:val="subSup"/>
                                  <m:ctrlPr>
                                    <a:rPr lang="zh-CN" altLang="en-US" i="1">
                                      <a:latin typeface="Cambria Math" panose="02040503050406030204" pitchFamily="18" charset="0"/>
                                    </a:rPr>
                                  </m:ctrlPr>
                                </m:naryPr>
                                <m:sub>
                                  <m:r>
                                    <a:rPr lang="en-US" altLang="zh-CN" b="0" i="1" smtClean="0">
                                      <a:latin typeface="Cambria Math" panose="02040503050406030204" pitchFamily="18" charset="0"/>
                                    </a:rPr>
                                    <m:t>𝐼</m:t>
                                  </m:r>
                                </m:sub>
                                <m:sup>
                                  <m:r>
                                    <a:rPr lang="zh-CN" altLang="en-US" i="1">
                                      <a:latin typeface="Cambria Math" panose="02040503050406030204" pitchFamily="18" charset="0"/>
                                    </a:rPr>
                                    <m:t>𝑁</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zh-CN" altLang="en-US" i="1">
                                      <a:latin typeface="Cambria Math" panose="02040503050406030204" pitchFamily="18" charset="0"/>
                                    </a:rPr>
                                    <m:t>𝑑</m:t>
                                  </m:r>
                                  <m:r>
                                    <a:rPr lang="en-US" altLang="zh-CN" i="1">
                                      <a:latin typeface="Cambria Math" panose="02040503050406030204" pitchFamily="18" charset="0"/>
                                    </a:rPr>
                                    <m:t>𝑖</m:t>
                                  </m:r>
                                </m:e>
                              </m:nary>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num>
                            <m:den>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den>
                          </m:f>
                        </m:sup>
                      </m:sSup>
                    </m:oMath>
                  </m:oMathPara>
                </a14:m>
                <a:endParaRPr lang="en-US" altLang="zh-CN" i="1" dirty="0">
                  <a:latin typeface="Cambria Math" panose="02040503050406030204" pitchFamily="18" charset="0"/>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nary>
                                <m:naryPr>
                                  <m:limLoc m:val="subSup"/>
                                  <m:ctrlPr>
                                    <a:rPr lang="zh-CN" altLang="en-US" i="1">
                                      <a:latin typeface="Cambria Math" panose="02040503050406030204" pitchFamily="18" charset="0"/>
                                    </a:rPr>
                                  </m:ctrlPr>
                                </m:naryPr>
                                <m:sub>
                                  <m:r>
                                    <a:rPr lang="en-US" altLang="zh-CN">
                                      <a:latin typeface="Cambria Math" panose="02040503050406030204" pitchFamily="18" charset="0"/>
                                    </a:rPr>
                                    <m:t>0</m:t>
                                  </m:r>
                                </m:sub>
                                <m:sup>
                                  <m:r>
                                    <a:rPr lang="en-US" altLang="zh-CN" i="1">
                                      <a:latin typeface="Cambria Math" panose="02040503050406030204" pitchFamily="18" charset="0"/>
                                    </a:rPr>
                                    <m:t>𝐼</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𝑚</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zh-CN" altLang="en-US" i="1">
                                      <a:latin typeface="Cambria Math" panose="02040503050406030204" pitchFamily="18" charset="0"/>
                                    </a:rPr>
                                    <m:t>𝑑</m:t>
                                  </m:r>
                                  <m:r>
                                    <a:rPr lang="en-US" altLang="zh-CN" i="1">
                                      <a:latin typeface="Cambria Math" panose="02040503050406030204" pitchFamily="18" charset="0"/>
                                    </a:rPr>
                                    <m:t>𝑖</m:t>
                                  </m:r>
                                </m:e>
                              </m:nary>
                              <m:r>
                                <a:rPr lang="en-US" altLang="zh-CN" i="1">
                                  <a:latin typeface="Cambria Math" panose="02040503050406030204" pitchFamily="18" charset="0"/>
                                </a:rPr>
                                <m:t>+</m:t>
                              </m:r>
                              <m:nary>
                                <m:naryPr>
                                  <m:limLoc m:val="subSup"/>
                                  <m:ctrlPr>
                                    <a:rPr lang="zh-CN" altLang="en-US" i="1">
                                      <a:latin typeface="Cambria Math" panose="02040503050406030204" pitchFamily="18" charset="0"/>
                                    </a:rPr>
                                  </m:ctrlPr>
                                </m:naryPr>
                                <m:sub>
                                  <m:r>
                                    <a:rPr lang="en-US" altLang="zh-CN" i="1">
                                      <a:latin typeface="Cambria Math" panose="02040503050406030204" pitchFamily="18" charset="0"/>
                                    </a:rPr>
                                    <m:t>𝐼</m:t>
                                  </m:r>
                                </m:sub>
                                <m:sup>
                                  <m:r>
                                    <a:rPr lang="zh-CN" altLang="en-US" i="1">
                                      <a:latin typeface="Cambria Math" panose="02040503050406030204" pitchFamily="18" charset="0"/>
                                    </a:rPr>
                                    <m:t>𝑁</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𝑙</m:t>
                                      </m:r>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zh-CN" altLang="en-US" i="1">
                                      <a:latin typeface="Cambria Math" panose="02040503050406030204" pitchFamily="18" charset="0"/>
                                    </a:rPr>
                                    <m:t>𝑑</m:t>
                                  </m:r>
                                  <m:r>
                                    <a:rPr lang="en-US" altLang="zh-CN" i="1">
                                      <a:latin typeface="Cambria Math" panose="02040503050406030204" pitchFamily="18" charset="0"/>
                                    </a:rPr>
                                    <m:t>𝑖</m:t>
                                  </m:r>
                                </m:e>
                              </m:nary>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num>
                            <m:den>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den>
                          </m:f>
                        </m:sup>
                      </m:sSup>
                    </m:oMath>
                  </m:oMathPara>
                </a14:m>
                <a:endParaRPr lang="en-US" altLang="zh-CN" i="1" dirty="0">
                  <a:latin typeface="Cambria Math" panose="02040503050406030204" pitchFamily="18" charset="0"/>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nary>
                                <m:naryPr>
                                  <m:limLoc m:val="subSup"/>
                                  <m:ctrlPr>
                                    <a:rPr lang="zh-CN" altLang="en-US" i="1">
                                      <a:latin typeface="Cambria Math" panose="02040503050406030204" pitchFamily="18" charset="0"/>
                                    </a:rPr>
                                  </m:ctrlPr>
                                </m:naryPr>
                                <m:sub>
                                  <m:r>
                                    <a:rPr lang="en-US" altLang="zh-CN">
                                      <a:latin typeface="Cambria Math" panose="02040503050406030204" pitchFamily="18" charset="0"/>
                                    </a:rPr>
                                    <m:t>0</m:t>
                                  </m:r>
                                </m:sub>
                                <m:sup>
                                  <m:r>
                                    <a:rPr lang="en-US" altLang="zh-CN" i="1">
                                      <a:latin typeface="Cambria Math" panose="02040503050406030204" pitchFamily="18" charset="0"/>
                                    </a:rPr>
                                    <m:t>𝐼</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𝑌</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sup>
                                          </m:sSup>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zh-CN" altLang="en-US" i="1">
                                      <a:latin typeface="Cambria Math" panose="02040503050406030204" pitchFamily="18" charset="0"/>
                                    </a:rPr>
                                    <m:t>𝑑</m:t>
                                  </m:r>
                                  <m:r>
                                    <a:rPr lang="en-US" altLang="zh-CN" i="1">
                                      <a:latin typeface="Cambria Math" panose="02040503050406030204" pitchFamily="18" charset="0"/>
                                    </a:rPr>
                                    <m:t>𝑖</m:t>
                                  </m:r>
                                </m:e>
                              </m:nary>
                              <m:r>
                                <a:rPr lang="en-US" altLang="zh-CN" i="1">
                                  <a:latin typeface="Cambria Math" panose="02040503050406030204" pitchFamily="18" charset="0"/>
                                </a:rPr>
                                <m:t>+</m:t>
                              </m:r>
                              <m:nary>
                                <m:naryPr>
                                  <m:limLoc m:val="subSup"/>
                                  <m:ctrlPr>
                                    <a:rPr lang="zh-CN" altLang="en-US" i="1">
                                      <a:latin typeface="Cambria Math" panose="02040503050406030204" pitchFamily="18" charset="0"/>
                                    </a:rPr>
                                  </m:ctrlPr>
                                </m:naryPr>
                                <m:sub>
                                  <m:r>
                                    <a:rPr lang="en-US" altLang="zh-CN" i="1">
                                      <a:latin typeface="Cambria Math" panose="02040503050406030204" pitchFamily="18" charset="0"/>
                                    </a:rPr>
                                    <m:t>𝐼</m:t>
                                  </m:r>
                                </m:sub>
                                <m:sup>
                                  <m:r>
                                    <a:rPr lang="zh-CN" altLang="en-US" i="1">
                                      <a:latin typeface="Cambria Math" panose="02040503050406030204" pitchFamily="18" charset="0"/>
                                    </a:rPr>
                                    <m:t>𝑁</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𝑌</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rPr>
                                                <m:t>𝑊</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sup>
                                          </m:sSup>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zh-CN" altLang="en-US" i="1">
                                      <a:latin typeface="Cambria Math" panose="02040503050406030204" pitchFamily="18" charset="0"/>
                                    </a:rPr>
                                    <m:t>𝑑</m:t>
                                  </m:r>
                                  <m:r>
                                    <a:rPr lang="en-US" altLang="zh-CN" i="1">
                                      <a:latin typeface="Cambria Math" panose="02040503050406030204" pitchFamily="18" charset="0"/>
                                    </a:rPr>
                                    <m:t>𝑖</m:t>
                                  </m:r>
                                </m:e>
                              </m:nary>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num>
                            <m:den>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den>
                          </m:f>
                        </m:sup>
                      </m:sSup>
                    </m:oMath>
                  </m:oMathPara>
                </a14:m>
                <a:endParaRPr lang="en-US" altLang="zh-CN" i="1" dirty="0">
                  <a:latin typeface="Cambria Math" panose="02040503050406030204" pitchFamily="18" charset="0"/>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nary>
                                <m:naryPr>
                                  <m:limLoc m:val="subSup"/>
                                  <m:ctrlPr>
                                    <a:rPr lang="zh-CN" altLang="en-US" i="1">
                                      <a:latin typeface="Cambria Math" panose="02040503050406030204" pitchFamily="18" charset="0"/>
                                    </a:rPr>
                                  </m:ctrlPr>
                                </m:naryPr>
                                <m:sub>
                                  <m:r>
                                    <a:rPr lang="en-US" altLang="zh-CN">
                                      <a:latin typeface="Cambria Math" panose="02040503050406030204" pitchFamily="18" charset="0"/>
                                    </a:rPr>
                                    <m:t>0</m:t>
                                  </m:r>
                                </m:sub>
                                <m:sup>
                                  <m:r>
                                    <a:rPr lang="en-US" altLang="zh-CN" i="1">
                                      <a:latin typeface="Cambria Math" panose="02040503050406030204" pitchFamily="18" charset="0"/>
                                    </a:rPr>
                                    <m:t>𝐼</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acc>
                                                <m:accPr>
                                                  <m:chr m:val="̅"/>
                                                  <m:ctrlPr>
                                                    <a:rPr kumimoji="1"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a:latin typeface="Cambria Math" panose="02040503050406030204" pitchFamily="18" charset="0"/>
                                                      <a:ea typeface="宋体" panose="02010600030101010101" pitchFamily="2" charset="-122"/>
                                                      <a:cs typeface="Times New Roman" panose="02020603050405020304" pitchFamily="18" charset="0"/>
                                                    </a:rPr>
                                                    <m:t>𝑀</m:t>
                                                  </m:r>
                                                </m:e>
                                              </m:acc>
                                            </m:num>
                                            <m:den>
                                              <m:r>
                                                <a:rPr lang="en-US" altLang="zh-CN" i="1">
                                                  <a:latin typeface="Cambria Math" panose="02040503050406030204" pitchFamily="18" charset="0"/>
                                                </a:rPr>
                                                <m:t>𝐼</m:t>
                                              </m:r>
                                            </m:den>
                                          </m:f>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zh-CN" altLang="en-US" i="1">
                                      <a:latin typeface="Cambria Math" panose="02040503050406030204" pitchFamily="18" charset="0"/>
                                    </a:rPr>
                                    <m:t>𝑑</m:t>
                                  </m:r>
                                  <m:r>
                                    <a:rPr lang="en-US" altLang="zh-CN" i="1">
                                      <a:latin typeface="Cambria Math" panose="02040503050406030204" pitchFamily="18" charset="0"/>
                                    </a:rPr>
                                    <m:t>𝑖</m:t>
                                  </m:r>
                                </m:e>
                              </m:nary>
                              <m:r>
                                <a:rPr lang="en-US" altLang="zh-CN" i="1">
                                  <a:latin typeface="Cambria Math" panose="02040503050406030204" pitchFamily="18" charset="0"/>
                                </a:rPr>
                                <m:t>+</m:t>
                              </m:r>
                              <m:nary>
                                <m:naryPr>
                                  <m:limLoc m:val="subSup"/>
                                  <m:ctrlPr>
                                    <a:rPr lang="zh-CN" altLang="en-US" i="1">
                                      <a:latin typeface="Cambria Math" panose="02040503050406030204" pitchFamily="18" charset="0"/>
                                    </a:rPr>
                                  </m:ctrlPr>
                                </m:naryPr>
                                <m:sub>
                                  <m:r>
                                    <a:rPr lang="en-US" altLang="zh-CN" i="1">
                                      <a:latin typeface="Cambria Math" panose="02040503050406030204" pitchFamily="18" charset="0"/>
                                    </a:rPr>
                                    <m:t>𝐼</m:t>
                                  </m:r>
                                </m:sub>
                                <m:sup>
                                  <m:r>
                                    <a:rPr lang="zh-CN" altLang="en-US" i="1">
                                      <a:latin typeface="Cambria Math" panose="02040503050406030204" pitchFamily="18" charset="0"/>
                                    </a:rPr>
                                    <m:t>𝑁</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acc>
                                                <m:accPr>
                                                  <m:chr m:val="̅"/>
                                                  <m:ctrlP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num>
                                            <m:den>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𝐼</m:t>
                                              </m:r>
                                            </m:den>
                                          </m:f>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zh-CN" altLang="en-US" i="1">
                                      <a:latin typeface="Cambria Math" panose="02040503050406030204" pitchFamily="18" charset="0"/>
                                    </a:rPr>
                                    <m:t>𝑑</m:t>
                                  </m:r>
                                  <m:r>
                                    <a:rPr lang="en-US" altLang="zh-CN" i="1">
                                      <a:latin typeface="Cambria Math" panose="02040503050406030204" pitchFamily="18" charset="0"/>
                                    </a:rPr>
                                    <m:t>𝑖</m:t>
                                  </m:r>
                                </m:e>
                              </m:nary>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num>
                            <m:den>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den>
                          </m:f>
                        </m:sup>
                      </m:sSup>
                    </m:oMath>
                  </m:oMathPara>
                </a14:m>
                <a:endParaRPr lang="en-US" altLang="zh-CN" i="1" dirty="0">
                  <a:latin typeface="Cambria Math" panose="02040503050406030204" pitchFamily="18" charset="0"/>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𝐼</m:t>
                                  </m:r>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sSup>
                                <m:sSupPr>
                                  <m:ctrlPr>
                                    <a:rPr lang="en-US" altLang="zh-CN" i="1">
                                      <a:latin typeface="Cambria Math" panose="02040503050406030204" pitchFamily="18" charset="0"/>
                                    </a:rPr>
                                  </m:ctrlPr>
                                </m:sSupPr>
                                <m:e>
                                  <m:acc>
                                    <m:accPr>
                                      <m:chr m:val="̅"/>
                                      <m:ctrlPr>
                                        <a:rPr kumimoji="1"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a:latin typeface="Cambria Math" panose="02040503050406030204" pitchFamily="18" charset="0"/>
                                          <a:ea typeface="宋体" panose="02010600030101010101" pitchFamily="2" charset="-122"/>
                                          <a:cs typeface="Times New Roman" panose="02020603050405020304" pitchFamily="18" charset="0"/>
                                        </a:rPr>
                                        <m:t>𝑀</m:t>
                                      </m:r>
                                    </m:e>
                                  </m:acc>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𝐼</m:t>
                                      </m:r>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sSup>
                                <m:sSupPr>
                                  <m:ctrlPr>
                                    <a:rPr lang="en-US" altLang="zh-CN" i="1">
                                      <a:latin typeface="Cambria Math" panose="02040503050406030204" pitchFamily="18" charset="0"/>
                                    </a:rPr>
                                  </m:ctrlPr>
                                </m:sSupPr>
                                <m:e>
                                  <m:acc>
                                    <m:accPr>
                                      <m:chr m:val="̅"/>
                                      <m:ctrlP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num>
                            <m:den>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den>
                          </m:f>
                        </m:sup>
                      </m:sSup>
                    </m:oMath>
                  </m:oMathPara>
                </a14:m>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304715" y="1793700"/>
                <a:ext cx="7325395" cy="3817520"/>
              </a:xfrm>
              <a:prstGeom prst="rect">
                <a:avLst/>
              </a:prstGeom>
              <a:blipFill rotWithShape="1">
                <a:blip r:embed="rId2"/>
                <a:stretch>
                  <a:fillRect l="-4" t="-12" r="5" b="-2719"/>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966104" y="1150911"/>
            <a:ext cx="10706784" cy="458011"/>
          </a:xfrm>
          <a:prstGeom prst="rect">
            <a:avLst/>
          </a:prstGeom>
          <a:noFill/>
        </p:spPr>
        <p:txBody>
          <a:bodyPr wrap="square" rtlCol="0">
            <a:spAutoFit/>
          </a:bodyPr>
          <a:lstStyle/>
          <a:p>
            <a:pPr algn="just">
              <a:lnSpc>
                <a:spcPct val="150000"/>
              </a:lnSpc>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5.</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   分析人工智能对经济增长的影响</a:t>
            </a:r>
          </a:p>
        </p:txBody>
      </p:sp>
      <p:sp>
        <p:nvSpPr>
          <p:cNvPr id="3" name="文本框 2"/>
          <p:cNvSpPr txBox="1"/>
          <p:nvPr/>
        </p:nvSpPr>
        <p:spPr>
          <a:xfrm>
            <a:off x="441029" y="442913"/>
            <a:ext cx="1364476" cy="523220"/>
          </a:xfrm>
          <a:prstGeom prst="rect">
            <a:avLst/>
          </a:prstGeom>
          <a:noFill/>
        </p:spPr>
        <p:txBody>
          <a:bodyPr wrap="none" rtlCol="0">
            <a:spAutoFit/>
          </a:bodyPr>
          <a:lstStyle/>
          <a:p>
            <a:pPr marL="457200" indent="-457200" algn="just">
              <a:buFont typeface="Wingdings" panose="05000000000000000000" pitchFamily="2" charset="2"/>
              <a:buChar char="Ø"/>
            </a:pPr>
            <a:r>
              <a:rPr kumimoji="1" lang="zh-CN" altLang="en-US" sz="2800" b="1" dirty="0"/>
              <a:t>求解</a:t>
            </a:r>
          </a:p>
        </p:txBody>
      </p:sp>
      <mc:AlternateContent xmlns:mc="http://schemas.openxmlformats.org/markup-compatibility/2006" xmlns:a14="http://schemas.microsoft.com/office/drawing/2010/main">
        <mc:Choice Requires="a14">
          <p:sp>
            <p:nvSpPr>
              <p:cNvPr id="4" name="文本框 3"/>
              <p:cNvSpPr txBox="1"/>
              <p:nvPr/>
            </p:nvSpPr>
            <p:spPr>
              <a:xfrm>
                <a:off x="2261852" y="1608922"/>
                <a:ext cx="7325395" cy="637803"/>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𝑌</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𝐼</m:t>
                                  </m:r>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sSup>
                                <m:sSupPr>
                                  <m:ctrlPr>
                                    <a:rPr lang="en-US" altLang="zh-CN" i="1">
                                      <a:latin typeface="Cambria Math" panose="02040503050406030204" pitchFamily="18" charset="0"/>
                                    </a:rPr>
                                  </m:ctrlPr>
                                </m:sSupPr>
                                <m:e>
                                  <m:acc>
                                    <m:accPr>
                                      <m:chr m:val="̅"/>
                                      <m:ctrlPr>
                                        <a:rPr kumimoji="1"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a:latin typeface="Cambria Math" panose="02040503050406030204" pitchFamily="18" charset="0"/>
                                          <a:ea typeface="宋体" panose="02010600030101010101" pitchFamily="2" charset="-122"/>
                                          <a:cs typeface="Times New Roman" panose="02020603050405020304" pitchFamily="18" charset="0"/>
                                        </a:rPr>
                                        <m:t>𝑀</m:t>
                                      </m:r>
                                    </m:e>
                                  </m:acc>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𝐼</m:t>
                                      </m:r>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sSup>
                                <m:sSupPr>
                                  <m:ctrlPr>
                                    <a:rPr lang="en-US" altLang="zh-CN" i="1">
                                      <a:latin typeface="Cambria Math" panose="02040503050406030204" pitchFamily="18" charset="0"/>
                                    </a:rPr>
                                  </m:ctrlPr>
                                </m:sSupPr>
                                <m:e>
                                  <m:acc>
                                    <m:accPr>
                                      <m:chr m:val="̅"/>
                                      <m:ctrlP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num>
                            <m:den>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den>
                          </m:f>
                        </m:sup>
                      </m:sSup>
                    </m:oMath>
                  </m:oMathPara>
                </a14:m>
                <a:endParaRPr lang="en-US" altLang="zh-CN" i="1" dirty="0">
                  <a:latin typeface="Cambria Math" panose="02040503050406030204" pitchFamily="18" charset="0"/>
                  <a:ea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261852" y="1608922"/>
                <a:ext cx="7325395" cy="637803"/>
              </a:xfrm>
              <a:prstGeom prst="rect">
                <a:avLst/>
              </a:prstGeom>
              <a:blipFill rotWithShape="1">
                <a:blip r:embed="rId2"/>
                <a:stretch>
                  <a:fillRect l="-8" t="-73" b="-6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3677075" y="2704736"/>
                <a:ext cx="4494948" cy="10483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GB" altLang="zh-CN" i="1" smtClean="0">
                              <a:latin typeface="Cambria Math" panose="02040503050406030204" pitchFamily="18" charset="0"/>
                            </a:rPr>
                          </m:ctrlPr>
                        </m:fPr>
                        <m:num>
                          <m:r>
                            <a:rPr kumimoji="1" lang="en-GB" altLang="zh-CN" i="1" smtClean="0">
                              <a:latin typeface="Cambria Math" panose="02040503050406030204" pitchFamily="18" charset="0"/>
                            </a:rPr>
                            <m:t>𝜕</m:t>
                          </m:r>
                          <m:r>
                            <a:rPr lang="zh-CN" altLang="en-US" i="1">
                              <a:latin typeface="Cambria Math" panose="02040503050406030204" pitchFamily="18" charset="0"/>
                            </a:rPr>
                            <m:t>𝑌</m:t>
                          </m:r>
                        </m:num>
                        <m:den>
                          <m:r>
                            <a:rPr kumimoji="1" lang="en-GB" altLang="zh-CN" i="1" smtClean="0">
                              <a:latin typeface="Cambria Math" panose="02040503050406030204" pitchFamily="18" charset="0"/>
                            </a:rPr>
                            <m:t>𝜕</m:t>
                          </m:r>
                          <m:r>
                            <a:rPr kumimoji="1" lang="en-US" altLang="zh-CN" b="0" i="1" smtClean="0">
                              <a:latin typeface="Cambria Math" panose="02040503050406030204" pitchFamily="18" charset="0"/>
                            </a:rPr>
                            <m:t>𝐼</m:t>
                          </m:r>
                        </m:den>
                      </m:f>
                      <m:r>
                        <a:rPr kumimoji="1"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den>
                      </m:f>
                      <m:sSup>
                        <m:sSupPr>
                          <m:ctrlPr>
                            <a:rPr lang="en-US" altLang="zh-CN" i="1">
                              <a:latin typeface="Cambria Math" panose="02040503050406030204" pitchFamily="18" charset="0"/>
                            </a:rPr>
                          </m:ctrlPr>
                        </m:sSupPr>
                        <m:e>
                          <m:r>
                            <a:rPr lang="zh-CN" altLang="en-US" i="1">
                              <a:latin typeface="Cambria Math" panose="02040503050406030204" pitchFamily="18" charset="0"/>
                            </a:rPr>
                            <m:t>𝑌</m:t>
                          </m:r>
                        </m:e>
                        <m:sup>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𝐼</m:t>
                              </m:r>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𝜎</m:t>
                                  </m:r>
                                </m:num>
                                <m:den>
                                  <m:r>
                                    <a:rPr lang="en-US" altLang="zh-CN" i="1">
                                      <a:latin typeface="Cambria Math" panose="02040503050406030204" pitchFamily="18" charset="0"/>
                                      <a:ea typeface="Cambria Math" panose="02040503050406030204" pitchFamily="18" charset="0"/>
                                    </a:rPr>
                                    <m:t>𝜎</m:t>
                                  </m:r>
                                </m:den>
                              </m:f>
                            </m:sup>
                          </m:sSup>
                          <m:sSup>
                            <m:sSupPr>
                              <m:ctrlPr>
                                <a:rPr lang="en-US" altLang="zh-CN" i="1">
                                  <a:latin typeface="Cambria Math" panose="02040503050406030204" pitchFamily="18" charset="0"/>
                                </a:rPr>
                              </m:ctrlPr>
                            </m:sSupPr>
                            <m:e>
                              <m:acc>
                                <m:accPr>
                                  <m:chr m:val="̅"/>
                                  <m:ctrlPr>
                                    <a:rPr kumimoji="1" lang="en-US" altLang="zh-CN" i="1">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a:latin typeface="Cambria Math" panose="02040503050406030204" pitchFamily="18" charset="0"/>
                                      <a:ea typeface="宋体" panose="02010600030101010101" pitchFamily="2" charset="-122"/>
                                      <a:cs typeface="Times New Roman" panose="02020603050405020304" pitchFamily="18" charset="0"/>
                                    </a:rPr>
                                    <m:t>𝑀</m:t>
                                  </m:r>
                                </m:e>
                              </m:acc>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𝐼</m:t>
                                  </m:r>
                                </m:e>
                              </m:d>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𝜎</m:t>
                                  </m:r>
                                </m:num>
                                <m:den>
                                  <m:r>
                                    <a:rPr lang="en-US" altLang="zh-CN" i="1">
                                      <a:latin typeface="Cambria Math" panose="02040503050406030204" pitchFamily="18" charset="0"/>
                                      <a:ea typeface="Cambria Math" panose="02040503050406030204" pitchFamily="18" charset="0"/>
                                    </a:rPr>
                                    <m:t>𝜎</m:t>
                                  </m:r>
                                </m:den>
                              </m:f>
                            </m:sup>
                          </m:sSup>
                          <m:sSup>
                            <m:sSupPr>
                              <m:ctrlPr>
                                <a:rPr lang="en-US" altLang="zh-CN" i="1">
                                  <a:latin typeface="Cambria Math" panose="02040503050406030204" pitchFamily="18" charset="0"/>
                                </a:rPr>
                              </m:ctrlPr>
                            </m:sSupPr>
                            <m:e>
                              <m:acc>
                                <m:accPr>
                                  <m:chr m:val="̅"/>
                                  <m:ctrlP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e>
                            <m:sup>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den>
                              </m:f>
                            </m:sup>
                          </m:sSup>
                        </m:e>
                      </m:d>
                    </m:oMath>
                  </m:oMathPara>
                </a14:m>
                <a:endParaRPr lang="en-US" altLang="zh-CN"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𝜎</m:t>
                          </m:r>
                          <m:r>
                            <a:rPr lang="en-US" altLang="zh-CN" i="1">
                              <a:latin typeface="Cambria Math" panose="02040503050406030204" pitchFamily="18" charset="0"/>
                              <a:ea typeface="Cambria Math" panose="02040503050406030204" pitchFamily="18" charset="0"/>
                            </a:rPr>
                            <m:t>−1</m:t>
                          </m:r>
                        </m:den>
                      </m:f>
                      <m:r>
                        <a:rPr lang="zh-CN" altLang="en-US" i="1">
                          <a:latin typeface="Cambria Math" panose="02040503050406030204" pitchFamily="18" charset="0"/>
                        </a:rPr>
                        <m:t>𝑌</m:t>
                      </m:r>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smtClean="0">
                                  <a:latin typeface="Cambria Math" panose="02040503050406030204" pitchFamily="18" charset="0"/>
                                </a:rPr>
                                <m:t>𝑅</m:t>
                              </m:r>
                            </m:e>
                            <m:sup>
                              <m: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rPr>
                                <m:t>𝑊</m:t>
                              </m:r>
                            </m:e>
                            <m:sup>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sup>
                          </m:sSup>
                        </m:e>
                      </m:d>
                    </m:oMath>
                  </m:oMathPara>
                </a14:m>
                <a:endParaRPr kumimoji="1"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677075" y="2704736"/>
                <a:ext cx="4494948" cy="1048364"/>
              </a:xfrm>
              <a:prstGeom prst="rect">
                <a:avLst/>
              </a:prstGeom>
              <a:blipFill rotWithShape="1">
                <a:blip r:embed="rId3"/>
                <a:stretch>
                  <a:fillRect l="-9" t="-26" r="5" b="24"/>
                </a:stretch>
              </a:blipFill>
            </p:spPr>
            <p:txBody>
              <a:bodyPr/>
              <a:lstStyle/>
              <a:p>
                <a:r>
                  <a:rPr lang="zh-CN" altLang="en-US">
                    <a:noFill/>
                  </a:rPr>
                  <a:t> </a:t>
                </a:r>
              </a:p>
            </p:txBody>
          </p:sp>
        </mc:Fallback>
      </mc:AlternateContent>
      <p:sp>
        <p:nvSpPr>
          <p:cNvPr id="5" name="文本框 4"/>
          <p:cNvSpPr txBox="1"/>
          <p:nvPr/>
        </p:nvSpPr>
        <p:spPr>
          <a:xfrm>
            <a:off x="5643562" y="2971800"/>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966104" y="4020164"/>
                <a:ext cx="10706784" cy="1263166"/>
              </a:xfrm>
              <a:prstGeom prst="rect">
                <a:avLst/>
              </a:prstGeom>
              <a:noFill/>
            </p:spPr>
            <p:txBody>
              <a:bodyPr wrap="square" rtlCol="0">
                <a:spAutoFit/>
              </a:bodyPr>
              <a:lstStyle/>
              <a:p>
                <a:pPr algn="just">
                  <a:lnSpc>
                    <a:spcPct val="150000"/>
                  </a:lnSpc>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当</a:t>
                </a:r>
                <a14:m>
                  <m:oMath xmlns:m="http://schemas.openxmlformats.org/officeDocument/2006/math">
                    <m:r>
                      <a:rPr lang="en-US" altLang="zh-CN" i="1">
                        <a:latin typeface="Cambria Math" panose="02040503050406030204" pitchFamily="18" charset="0"/>
                      </a:rPr>
                      <m:t>𝑅</m:t>
                    </m:r>
                    <m:r>
                      <a:rPr lang="en-US" altLang="zh-CN" b="0" i="1" smtClean="0">
                        <a:latin typeface="Cambria Math" panose="02040503050406030204" pitchFamily="18" charset="0"/>
                      </a:rPr>
                      <m:t>&lt;</m:t>
                    </m:r>
                    <m:r>
                      <a:rPr lang="en-US" altLang="zh-CN" i="1">
                        <a:latin typeface="Cambria Math" panose="02040503050406030204" pitchFamily="18" charset="0"/>
                        <a:ea typeface="Cambria Math" panose="02040503050406030204" pitchFamily="18" charset="0"/>
                      </a:rPr>
                      <m:t>𝑊</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kumimoji="1" lang="en-GB" altLang="zh-CN" dirty="0"/>
                  <a:t> </a:t>
                </a:r>
                <a14:m>
                  <m:oMath xmlns:m="http://schemas.openxmlformats.org/officeDocument/2006/math">
                    <m:f>
                      <m:fPr>
                        <m:ctrlPr>
                          <a:rPr kumimoji="1" lang="en-GB" altLang="zh-CN" i="1">
                            <a:latin typeface="Cambria Math" panose="02040503050406030204" pitchFamily="18" charset="0"/>
                          </a:rPr>
                        </m:ctrlPr>
                      </m:fPr>
                      <m:num>
                        <m:r>
                          <a:rPr kumimoji="1" lang="en-GB" altLang="zh-CN" i="1">
                            <a:latin typeface="Cambria Math" panose="02040503050406030204" pitchFamily="18" charset="0"/>
                          </a:rPr>
                          <m:t>𝜕</m:t>
                        </m:r>
                        <m:r>
                          <a:rPr lang="zh-CN" altLang="en-US" i="1">
                            <a:latin typeface="Cambria Math" panose="02040503050406030204" pitchFamily="18" charset="0"/>
                          </a:rPr>
                          <m:t>𝑌</m:t>
                        </m:r>
                      </m:num>
                      <m:den>
                        <m:r>
                          <a:rPr kumimoji="1" lang="en-GB" altLang="zh-CN" i="1">
                            <a:latin typeface="Cambria Math" panose="02040503050406030204" pitchFamily="18" charset="0"/>
                          </a:rPr>
                          <m:t>𝜕</m:t>
                        </m:r>
                        <m:r>
                          <a:rPr kumimoji="1" lang="en-US" altLang="zh-CN" i="1">
                            <a:latin typeface="Cambria Math" panose="02040503050406030204" pitchFamily="18" charset="0"/>
                          </a:rPr>
                          <m:t>𝐼</m:t>
                        </m:r>
                      </m:den>
                    </m:f>
                    <m:r>
                      <a:rPr kumimoji="1" lang="en-US" altLang="zh-CN" b="0" i="1" smtClean="0">
                        <a:latin typeface="Cambria Math" panose="02040503050406030204" pitchFamily="18" charset="0"/>
                      </a:rPr>
                      <m:t>&gt;0</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，即机器人租金率低于劳动工资率时，自动化扩张会增加总产出；</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当</a:t>
                </a:r>
                <a14:m>
                  <m:oMath xmlns:m="http://schemas.openxmlformats.org/officeDocument/2006/math">
                    <m:r>
                      <a:rPr lang="en-US" altLang="zh-CN" i="1" smtClean="0">
                        <a:latin typeface="Cambria Math" panose="02040503050406030204" pitchFamily="18" charset="0"/>
                      </a:rPr>
                      <m:t>𝑅</m:t>
                    </m:r>
                    <m:r>
                      <a:rPr lang="en-US" altLang="zh-CN" b="0" i="1" smtClean="0">
                        <a:latin typeface="Cambria Math" panose="02040503050406030204" pitchFamily="18" charset="0"/>
                      </a:rPr>
                      <m:t>&gt;</m:t>
                    </m:r>
                    <m:r>
                      <a:rPr lang="en-US" altLang="zh-CN" i="1">
                        <a:latin typeface="Cambria Math" panose="02040503050406030204" pitchFamily="18" charset="0"/>
                        <a:ea typeface="Cambria Math" panose="02040503050406030204" pitchFamily="18" charset="0"/>
                      </a:rPr>
                      <m:t>𝑊</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kumimoji="1" lang="en-GB" altLang="zh-CN" dirty="0"/>
                  <a:t> </a:t>
                </a:r>
                <a14:m>
                  <m:oMath xmlns:m="http://schemas.openxmlformats.org/officeDocument/2006/math">
                    <m:f>
                      <m:fPr>
                        <m:ctrlPr>
                          <a:rPr kumimoji="1" lang="en-GB" altLang="zh-CN" i="1">
                            <a:latin typeface="Cambria Math" panose="02040503050406030204" pitchFamily="18" charset="0"/>
                          </a:rPr>
                        </m:ctrlPr>
                      </m:fPr>
                      <m:num>
                        <m:r>
                          <a:rPr kumimoji="1" lang="en-GB" altLang="zh-CN" i="1">
                            <a:latin typeface="Cambria Math" panose="02040503050406030204" pitchFamily="18" charset="0"/>
                          </a:rPr>
                          <m:t>𝜕</m:t>
                        </m:r>
                        <m:r>
                          <a:rPr lang="zh-CN" altLang="en-US" i="1">
                            <a:latin typeface="Cambria Math" panose="02040503050406030204" pitchFamily="18" charset="0"/>
                          </a:rPr>
                          <m:t>𝑌</m:t>
                        </m:r>
                      </m:num>
                      <m:den>
                        <m:r>
                          <a:rPr kumimoji="1" lang="en-GB" altLang="zh-CN" i="1">
                            <a:latin typeface="Cambria Math" panose="02040503050406030204" pitchFamily="18" charset="0"/>
                          </a:rPr>
                          <m:t>𝜕</m:t>
                        </m:r>
                        <m:r>
                          <a:rPr kumimoji="1" lang="en-US" altLang="zh-CN" i="1">
                            <a:latin typeface="Cambria Math" panose="02040503050406030204" pitchFamily="18" charset="0"/>
                          </a:rPr>
                          <m:t>𝐼</m:t>
                        </m:r>
                      </m:den>
                    </m:f>
                    <m:r>
                      <a:rPr kumimoji="1" lang="en-US" altLang="zh-CN" b="0" i="1" smtClean="0">
                        <a:latin typeface="Cambria Math" panose="02040503050406030204" pitchFamily="18" charset="0"/>
                      </a:rPr>
                      <m:t>&lt;</m:t>
                    </m:r>
                    <m:r>
                      <a:rPr kumimoji="1" lang="en-US" altLang="zh-CN" i="1">
                        <a:latin typeface="Cambria Math" panose="02040503050406030204" pitchFamily="18" charset="0"/>
                      </a:rPr>
                      <m:t>0</m:t>
                    </m:r>
                  </m:oMath>
                </a14:m>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，即机器人租金率高于劳动工资率时，自动化扩张会减少总产出。</a:t>
                </a:r>
              </a:p>
            </p:txBody>
          </p:sp>
        </mc:Choice>
        <mc:Fallback xmlns="">
          <p:sp>
            <p:nvSpPr>
              <p:cNvPr id="6" name="文本框 5"/>
              <p:cNvSpPr txBox="1">
                <a:spLocks noRot="1" noChangeAspect="1" noMove="1" noResize="1" noEditPoints="1" noAdjustHandles="1" noChangeArrowheads="1" noChangeShapeType="1" noTextEdit="1"/>
              </p:cNvSpPr>
              <p:nvPr/>
            </p:nvSpPr>
            <p:spPr>
              <a:xfrm>
                <a:off x="966104" y="4020164"/>
                <a:ext cx="10706784" cy="1263166"/>
              </a:xfrm>
              <a:prstGeom prst="rect">
                <a:avLst/>
              </a:prstGeom>
              <a:blipFill rotWithShape="1">
                <a:blip r:embed="rId4"/>
                <a:stretch>
                  <a:fillRect l="-3" t="-49" r="3" b="10"/>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966104" y="1150911"/>
            <a:ext cx="10706784" cy="873509"/>
          </a:xfrm>
          <a:prstGeom prst="rect">
            <a:avLst/>
          </a:prstGeom>
          <a:noFill/>
        </p:spPr>
        <p:txBody>
          <a:bodyPr wrap="square" rtlCol="0">
            <a:spAutoFit/>
          </a:bodyPr>
          <a:lstStyle/>
          <a:p>
            <a:pPr algn="just">
              <a:lnSpc>
                <a:spcPct val="150000"/>
              </a:lnSpc>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6.</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  分析人工智能对劳动工资的影响</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根据（</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7</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）式可得：</a:t>
            </a:r>
          </a:p>
        </p:txBody>
      </p:sp>
      <p:sp>
        <p:nvSpPr>
          <p:cNvPr id="3" name="文本框 2"/>
          <p:cNvSpPr txBox="1"/>
          <p:nvPr/>
        </p:nvSpPr>
        <p:spPr>
          <a:xfrm>
            <a:off x="441029" y="442913"/>
            <a:ext cx="1364476" cy="523220"/>
          </a:xfrm>
          <a:prstGeom prst="rect">
            <a:avLst/>
          </a:prstGeom>
          <a:noFill/>
        </p:spPr>
        <p:txBody>
          <a:bodyPr wrap="none" rtlCol="0">
            <a:spAutoFit/>
          </a:bodyPr>
          <a:lstStyle/>
          <a:p>
            <a:pPr marL="457200" indent="-457200" algn="just">
              <a:buFont typeface="Wingdings" panose="05000000000000000000" pitchFamily="2" charset="2"/>
              <a:buChar char="Ø"/>
            </a:pPr>
            <a:r>
              <a:rPr kumimoji="1" lang="zh-CN" altLang="en-US" sz="2800" b="1" dirty="0"/>
              <a:t>求解</a:t>
            </a:r>
          </a:p>
        </p:txBody>
      </p:sp>
      <mc:AlternateContent xmlns:mc="http://schemas.openxmlformats.org/markup-compatibility/2006" xmlns:a14="http://schemas.microsoft.com/office/drawing/2010/main">
        <mc:Choice Requires="a14">
          <p:sp>
            <p:nvSpPr>
              <p:cNvPr id="5" name="文本框 4"/>
              <p:cNvSpPr txBox="1"/>
              <p:nvPr/>
            </p:nvSpPr>
            <p:spPr>
              <a:xfrm>
                <a:off x="2836067" y="1824541"/>
                <a:ext cx="6100762" cy="7693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𝑌</m:t>
                                  </m:r>
                                </m:num>
                                <m:den>
                                  <m:acc>
                                    <m:accPr>
                                      <m:chr m:val="̅"/>
                                      <m:ctrlP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den>
                              </m:f>
                            </m:e>
                          </m:d>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sSup>
                        <m:s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𝑁</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𝐼</m:t>
                              </m:r>
                            </m:e>
                          </m:d>
                        </m:e>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836067" y="1824541"/>
                <a:ext cx="6100762" cy="769313"/>
              </a:xfrm>
              <a:prstGeom prst="rect">
                <a:avLst/>
              </a:prstGeom>
              <a:blipFill rotWithShape="1">
                <a:blip r:embed="rId2"/>
                <a:stretch>
                  <a:fillRect l="-3" t="-24" r="8" b="67"/>
                </a:stretch>
              </a:blipFill>
            </p:spPr>
            <p:txBody>
              <a:bodyPr/>
              <a:lstStyle/>
              <a:p>
                <a:r>
                  <a:rPr lang="zh-CN" altLang="en-US">
                    <a:noFill/>
                  </a:rPr>
                  <a:t> </a:t>
                </a:r>
              </a:p>
            </p:txBody>
          </p:sp>
        </mc:Fallback>
      </mc:AlternateContent>
      <p:sp>
        <p:nvSpPr>
          <p:cNvPr id="6" name="文本框 5"/>
          <p:cNvSpPr txBox="1"/>
          <p:nvPr/>
        </p:nvSpPr>
        <p:spPr>
          <a:xfrm>
            <a:off x="5643562" y="2971800"/>
            <a:ext cx="65" cy="276999"/>
          </a:xfrm>
          <a:prstGeom prst="rect">
            <a:avLst/>
          </a:prstGeom>
          <a:noFill/>
        </p:spPr>
        <p:txBody>
          <a:bodyPr wrap="none" lIns="0" tIns="0" rIns="0" bIns="0" rtlCol="0">
            <a:spAutoFit/>
          </a:bodyPr>
          <a:lstStyle/>
          <a:p>
            <a:endParaRPr kumimoji="1"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3045619" y="2593854"/>
                <a:ext cx="6100762" cy="2844112"/>
              </a:xfrm>
              <a:prstGeom prst="rect">
                <a:avLst/>
              </a:prstGeom>
              <a:noFill/>
            </p:spPr>
            <p:txBody>
              <a:bodyPr wrap="square">
                <a:spAutoFit/>
              </a:bodyPr>
              <a:lstStyle/>
              <a:p>
                <a:pPr>
                  <a:lnSpc>
                    <a:spcPct val="200000"/>
                  </a:lnSpc>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num>
                        <m:den>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𝐼</m:t>
                          </m:r>
                        </m:den>
                      </m:f>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𝑌</m:t>
                                  </m:r>
                                </m:num>
                                <m:den>
                                  <m:acc>
                                    <m:accPr>
                                      <m:chr m:val="̅"/>
                                      <m:ctrlP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den>
                              </m:f>
                            </m:e>
                          </m:d>
                        </m:e>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f>
                        <m:fPr>
                          <m:ctrlPr>
                            <a:rPr lang="en-US" altLang="zh-CN" i="1">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𝑁</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𝐼</m:t>
                                  </m:r>
                                </m:e>
                              </m:d>
                            </m:e>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num>
                        <m:den>
                          <m:r>
                            <a:rPr lang="en-US" altLang="zh-CN" i="1">
                              <a:latin typeface="Cambria Math" panose="02040503050406030204" pitchFamily="18" charset="0"/>
                            </a:rPr>
                            <m:t>𝜕</m:t>
                          </m:r>
                          <m:r>
                            <a:rPr lang="en-US" altLang="zh-CN" i="1">
                              <a:latin typeface="Cambria Math" panose="02040503050406030204" pitchFamily="18" charset="0"/>
                            </a:rPr>
                            <m:t>𝐼</m:t>
                          </m:r>
                        </m:den>
                      </m:f>
                      <m:r>
                        <a:rPr lang="en-US" altLang="zh-CN" b="0"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𝑁</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𝐼</m:t>
                              </m:r>
                            </m:e>
                          </m:d>
                        </m:e>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f>
                        <m:f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type m:val="lin"/>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𝑌</m:t>
                                      </m:r>
                                    </m:num>
                                    <m:den>
                                      <m:acc>
                                        <m:accPr>
                                          <m:chr m:val="̅"/>
                                          <m:ctrlP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den>
                                  </m:f>
                                </m:e>
                              </m:d>
                            </m:e>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num>
                        <m:den>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𝐼</m:t>
                          </m:r>
                        </m:den>
                      </m:f>
                    </m:oMath>
                  </m:oMathPara>
                </a14:m>
                <a:endParaRPr lang="en-US" altLang="zh-CN" dirty="0">
                  <a:ea typeface="Cambria Math" panose="02040503050406030204" pitchFamily="18" charset="0"/>
                  <a:cs typeface="Times New Roman" panose="020206030504050203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𝑌</m:t>
                                  </m:r>
                                </m:num>
                                <m:den>
                                  <m:acc>
                                    <m:accPr>
                                      <m:chr m:val="̅"/>
                                      <m:ctrlP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den>
                              </m:f>
                            </m:e>
                          </m:d>
                        </m:e>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𝑁</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𝐼</m:t>
                              </m:r>
                            </m:e>
                          </m:d>
                        </m:e>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r>
                            <a:rPr lang="en-US" altLang="zh-CN" i="1">
                              <a:latin typeface="Cambria Math" panose="02040503050406030204" pitchFamily="18" charset="0"/>
                              <a:ea typeface="Cambria Math" panose="02040503050406030204" pitchFamily="18" charset="0"/>
                              <a:cs typeface="Times New Roman" panose="02020603050405020304" pitchFamily="18" charset="0"/>
                            </a:rPr>
                            <m:t>−1</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𝑁</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𝐼</m:t>
                              </m:r>
                            </m:e>
                          </m:d>
                        </m:e>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f>
                        <m:f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type m:val="lin"/>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𝑌</m:t>
                                      </m:r>
                                    </m:num>
                                    <m:den>
                                      <m:acc>
                                        <m:accPr>
                                          <m:chr m:val="̅"/>
                                          <m:ctrlP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ctrlPr>
                                        </m:accPr>
                                        <m:e>
                                          <m:r>
                                            <a:rPr kumimoji="1" lang="en-US" altLang="zh-CN" i="1" dirty="0">
                                              <a:latin typeface="Cambria Math" panose="02040503050406030204" pitchFamily="18" charset="0"/>
                                              <a:ea typeface="宋体" panose="02010600030101010101" pitchFamily="2" charset="-122"/>
                                              <a:cs typeface="Times New Roman" panose="02020603050405020304" pitchFamily="18" charset="0"/>
                                            </a:rPr>
                                            <m:t>𝐿</m:t>
                                          </m:r>
                                        </m:e>
                                      </m:acc>
                                    </m:den>
                                  </m:f>
                                </m:e>
                              </m:d>
                            </m:e>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𝜎</m:t>
                                  </m:r>
                                </m:den>
                              </m:f>
                            </m:sup>
                          </m:sSup>
                        </m:num>
                        <m:den>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𝐼</m:t>
                          </m:r>
                        </m:den>
                      </m:f>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045619" y="2593854"/>
                <a:ext cx="6100762" cy="2844112"/>
              </a:xfrm>
              <a:prstGeom prst="rect">
                <a:avLst/>
              </a:prstGeom>
              <a:blipFill rotWithShape="1">
                <a:blip r:embed="rId3"/>
                <a:stretch>
                  <a:fillRect l="-3" t="-18" r="8" b="16"/>
                </a:stretch>
              </a:blipFill>
            </p:spPr>
            <p:txBody>
              <a:bodyPr/>
              <a:lstStyle/>
              <a:p>
                <a:r>
                  <a:rPr lang="zh-CN" altLang="en-US">
                    <a:noFill/>
                  </a:rPr>
                  <a:t> </a:t>
                </a:r>
              </a:p>
            </p:txBody>
          </p:sp>
        </mc:Fallback>
      </mc:AlternateContent>
      <p:sp>
        <p:nvSpPr>
          <p:cNvPr id="8" name="下箭头 7"/>
          <p:cNvSpPr/>
          <p:nvPr/>
        </p:nvSpPr>
        <p:spPr>
          <a:xfrm>
            <a:off x="4972050" y="5437966"/>
            <a:ext cx="242888" cy="305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3662021" y="5919609"/>
            <a:ext cx="2657475" cy="369332"/>
          </a:xfrm>
          <a:prstGeom prst="rect">
            <a:avLst/>
          </a:prstGeom>
          <a:noFill/>
        </p:spPr>
        <p:txBody>
          <a:bodyPr wrap="square" rtlCol="0">
            <a:spAutoFit/>
          </a:bodyPr>
          <a:lstStyle/>
          <a:p>
            <a:pPr algn="ctr"/>
            <a:r>
              <a:rPr kumimoji="1" lang="en-US" altLang="zh-CN" b="1" i="1" dirty="0">
                <a:latin typeface="Times New Roman" panose="02020603050405020304" pitchFamily="18" charset="0"/>
                <a:cs typeface="Times New Roman" panose="02020603050405020304" pitchFamily="18" charset="0"/>
              </a:rPr>
              <a:t>Displacement Effect</a:t>
            </a:r>
            <a:endParaRPr kumimoji="1" lang="zh-CN" altLang="en-US" b="1" i="1" dirty="0">
              <a:latin typeface="Times New Roman" panose="02020603050405020304" pitchFamily="18" charset="0"/>
              <a:cs typeface="Times New Roman" panose="02020603050405020304" pitchFamily="18" charset="0"/>
            </a:endParaRPr>
          </a:p>
        </p:txBody>
      </p:sp>
      <p:sp>
        <p:nvSpPr>
          <p:cNvPr id="10" name="下箭头 9"/>
          <p:cNvSpPr/>
          <p:nvPr/>
        </p:nvSpPr>
        <p:spPr>
          <a:xfrm>
            <a:off x="7310438" y="5401480"/>
            <a:ext cx="242888" cy="305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6319496" y="5919609"/>
            <a:ext cx="2657475" cy="369332"/>
          </a:xfrm>
          <a:prstGeom prst="rect">
            <a:avLst/>
          </a:prstGeom>
          <a:noFill/>
        </p:spPr>
        <p:txBody>
          <a:bodyPr wrap="square" rtlCol="0">
            <a:spAutoFit/>
          </a:bodyPr>
          <a:lstStyle/>
          <a:p>
            <a:pPr algn="ctr"/>
            <a:r>
              <a:rPr kumimoji="1" lang="en-US" altLang="zh-CN" b="1" i="1" dirty="0">
                <a:latin typeface="Times New Roman" panose="02020603050405020304" pitchFamily="18" charset="0"/>
                <a:cs typeface="Times New Roman" panose="02020603050405020304" pitchFamily="18" charset="0"/>
              </a:rPr>
              <a:t>Productivity Effect</a:t>
            </a:r>
            <a:endParaRPr kumimoji="1" lang="zh-CN" altLang="en-US" b="1"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文本框 11"/>
              <p:cNvSpPr txBox="1"/>
              <p:nvPr/>
            </p:nvSpPr>
            <p:spPr>
              <a:xfrm>
                <a:off x="1318996" y="1185950"/>
                <a:ext cx="9649509" cy="224305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kumimoji="1" lang="zh-CN" altLang="en-US" sz="2400" dirty="0">
                    <a:solidFill>
                      <a:srgbClr val="C00000"/>
                    </a:solidFill>
                    <a:latin typeface="+mn-ea"/>
                    <a:cs typeface="Times New Roman" panose="02020603050405020304" pitchFamily="18" charset="0"/>
                  </a:rPr>
                  <a:t>人工智能技术除了会引发自动化扩张即</a:t>
                </a:r>
                <a14:m>
                  <m:oMath xmlns:m="http://schemas.openxmlformats.org/officeDocument/2006/math">
                    <m:r>
                      <a:rPr kumimoji="1" lang="en-US" altLang="zh-CN" sz="2400" i="1" dirty="0" smtClean="0">
                        <a:solidFill>
                          <a:srgbClr val="C00000"/>
                        </a:solidFill>
                        <a:latin typeface="Cambria Math" panose="02040503050406030204" pitchFamily="18" charset="0"/>
                        <a:cs typeface="Times New Roman" panose="02020603050405020304" pitchFamily="18" charset="0"/>
                      </a:rPr>
                      <m:t>𝐼</m:t>
                    </m:r>
                  </m:oMath>
                </a14:m>
                <a:r>
                  <a:rPr kumimoji="1" lang="zh-CN" altLang="en-US" sz="2400" dirty="0">
                    <a:solidFill>
                      <a:srgbClr val="C00000"/>
                    </a:solidFill>
                    <a:latin typeface="+mn-ea"/>
                    <a:cs typeface="Times New Roman" panose="02020603050405020304" pitchFamily="18" charset="0"/>
                  </a:rPr>
                  <a:t>的增加之外，还会</a:t>
                </a:r>
                <a:r>
                  <a:rPr kumimoji="1" lang="zh-CN" altLang="en-US" sz="2400" b="1" dirty="0">
                    <a:solidFill>
                      <a:srgbClr val="C00000"/>
                    </a:solidFill>
                    <a:latin typeface="+mn-ea"/>
                    <a:cs typeface="Times New Roman" panose="02020603050405020304" pitchFamily="18" charset="0"/>
                  </a:rPr>
                  <a:t>创建新的岗位即</a:t>
                </a:r>
                <a14:m>
                  <m:oMath xmlns:m="http://schemas.openxmlformats.org/officeDocument/2006/math">
                    <m:r>
                      <a:rPr kumimoji="1" lang="en-US" altLang="zh-CN" sz="2400" b="1" i="1" dirty="0" smtClean="0">
                        <a:solidFill>
                          <a:srgbClr val="C00000"/>
                        </a:solidFill>
                        <a:latin typeface="Cambria Math" panose="02040503050406030204" pitchFamily="18" charset="0"/>
                        <a:cs typeface="Times New Roman" panose="02020603050405020304" pitchFamily="18" charset="0"/>
                      </a:rPr>
                      <m:t>𝑵</m:t>
                    </m:r>
                  </m:oMath>
                </a14:m>
                <a:r>
                  <a:rPr kumimoji="1" lang="zh-CN" altLang="en-US" sz="2400" b="1" dirty="0">
                    <a:solidFill>
                      <a:srgbClr val="C00000"/>
                    </a:solidFill>
                    <a:latin typeface="+mn-ea"/>
                    <a:cs typeface="Times New Roman" panose="02020603050405020304" pitchFamily="18" charset="0"/>
                  </a:rPr>
                  <a:t>的增大</a:t>
                </a:r>
                <a:r>
                  <a:rPr kumimoji="1" lang="zh-CN" altLang="en-US" sz="2400" dirty="0">
                    <a:solidFill>
                      <a:srgbClr val="C00000"/>
                    </a:solidFill>
                    <a:latin typeface="+mn-ea"/>
                    <a:cs typeface="Times New Roman" panose="02020603050405020304" pitchFamily="18" charset="0"/>
                  </a:rPr>
                  <a:t>，那么其对经济增长和劳动工资会产生何种影响呢？</a:t>
                </a:r>
                <a:endParaRPr kumimoji="1" lang="en-US" altLang="zh-CN" sz="2400" dirty="0">
                  <a:solidFill>
                    <a:srgbClr val="C00000"/>
                  </a:solidFill>
                  <a:latin typeface="+mn-ea"/>
                  <a:cs typeface="Times New Roman" panose="02020603050405020304" pitchFamily="18" charset="0"/>
                </a:endParaRPr>
              </a:p>
              <a:p>
                <a:pPr marL="285750" indent="-285750" algn="just">
                  <a:lnSpc>
                    <a:spcPct val="150000"/>
                  </a:lnSpc>
                  <a:buFont typeface="Wingdings" panose="05000000000000000000" pitchFamily="2" charset="2"/>
                  <a:buChar char="Ø"/>
                </a:pPr>
                <a:endParaRPr kumimoji="1" lang="en-US" altLang="zh-CN" sz="2400" dirty="0">
                  <a:solidFill>
                    <a:srgbClr val="C00000"/>
                  </a:solidFill>
                  <a:latin typeface="+mn-ea"/>
                  <a:cs typeface="Times New Roman" panose="02020603050405020304" pitchFamily="18" charset="0"/>
                </a:endParaRPr>
              </a:p>
              <a:p>
                <a:pPr marL="285750" indent="-285750" algn="just">
                  <a:lnSpc>
                    <a:spcPct val="150000"/>
                  </a:lnSpc>
                  <a:buFont typeface="Wingdings" panose="05000000000000000000" pitchFamily="2" charset="2"/>
                  <a:buChar char="Ø"/>
                </a:pPr>
                <a:r>
                  <a:rPr kumimoji="1" lang="zh-CN" altLang="en-US" sz="2400" dirty="0">
                    <a:solidFill>
                      <a:srgbClr val="C00000"/>
                    </a:solidFill>
                    <a:latin typeface="+mn-ea"/>
                    <a:cs typeface="Times New Roman" panose="02020603050405020304" pitchFamily="18" charset="0"/>
                  </a:rPr>
                  <a:t>分析逻辑是相似的，感兴趣的同学课后可尝试自行分析</a:t>
                </a:r>
              </a:p>
            </p:txBody>
          </p:sp>
        </mc:Choice>
        <mc:Fallback xmlns="">
          <p:sp>
            <p:nvSpPr>
              <p:cNvPr id="12" name="文本框 11"/>
              <p:cNvSpPr txBox="1">
                <a:spLocks noRot="1" noChangeAspect="1" noMove="1" noResize="1" noEditPoints="1" noAdjustHandles="1" noChangeArrowheads="1" noChangeShapeType="1" noTextEdit="1"/>
              </p:cNvSpPr>
              <p:nvPr/>
            </p:nvSpPr>
            <p:spPr>
              <a:xfrm>
                <a:off x="1318996" y="1185950"/>
                <a:ext cx="9649509" cy="2243050"/>
              </a:xfrm>
              <a:prstGeom prst="rect">
                <a:avLst/>
              </a:prstGeom>
              <a:blipFill>
                <a:blip r:embed="rId2"/>
                <a:stretch>
                  <a:fillRect l="-821" r="-1011" b="-5435"/>
                </a:stretch>
              </a:blipFill>
            </p:spPr>
            <p:txBody>
              <a:bodyPr/>
              <a:lstStyle/>
              <a:p>
                <a:r>
                  <a:rPr lang="zh-CN" altLang="en-US">
                    <a:noFill/>
                  </a:rPr>
                  <a:t> </a:t>
                </a:r>
              </a:p>
            </p:txBody>
          </p:sp>
        </mc:Fallback>
      </mc:AlternateContent>
      <p:sp>
        <p:nvSpPr>
          <p:cNvPr id="4" name="文本框 3"/>
          <p:cNvSpPr txBox="1"/>
          <p:nvPr/>
        </p:nvSpPr>
        <p:spPr>
          <a:xfrm>
            <a:off x="901553" y="279977"/>
            <a:ext cx="1481083" cy="630685"/>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3200" b="1" dirty="0">
                <a:cs typeface="+mn-ea"/>
                <a:sym typeface="+mn-lt"/>
              </a:rPr>
              <a:t>思考题</a:t>
            </a:r>
          </a:p>
        </p:txBody>
      </p:sp>
      <p:sp>
        <p:nvSpPr>
          <p:cNvPr id="16" name="文本框 15"/>
          <p:cNvSpPr txBox="1"/>
          <p:nvPr/>
        </p:nvSpPr>
        <p:spPr>
          <a:xfrm>
            <a:off x="984430" y="3784453"/>
            <a:ext cx="10318639" cy="2400657"/>
          </a:xfrm>
          <a:prstGeom prst="rect">
            <a:avLst/>
          </a:prstGeom>
          <a:noFill/>
        </p:spPr>
        <p:txBody>
          <a:bodyPr wrap="square" rtlCol="0">
            <a:spAutoFit/>
          </a:bodyPr>
          <a:lstStyle/>
          <a:p>
            <a:r>
              <a:rPr kumimoji="1" lang="zh-CN" altLang="en-US" sz="2400" b="1" dirty="0"/>
              <a:t>参考文献</a:t>
            </a:r>
            <a:endParaRPr kumimoji="1" lang="en-US" altLang="zh-CN" sz="2400" b="1" dirty="0"/>
          </a:p>
          <a:p>
            <a:pPr marL="800100" lvl="1" indent="-342900" algn="just">
              <a:buFont typeface="+mj-ea"/>
              <a:buAutoNum type="circleNumDbPlain"/>
            </a:pPr>
            <a:r>
              <a:rPr lang="en-US" altLang="zh-CN" kern="0" dirty="0">
                <a:effectLst/>
                <a:latin typeface="Times New Roman" panose="02020603050405020304" pitchFamily="18" charset="0"/>
                <a:cs typeface="Times New Roman" panose="02020603050405020304" pitchFamily="18" charset="0"/>
              </a:rPr>
              <a:t>Acemoglu, D., and P. Restrepo. Artificial Intelligence, Automation and Work[R]. NBER Working Paper Series, 2018a, No.24196.</a:t>
            </a:r>
          </a:p>
          <a:p>
            <a:pPr marL="800100" lvl="1" indent="-342900" algn="just">
              <a:buFont typeface="+mj-ea"/>
              <a:buAutoNum type="circleNumDbPlain"/>
            </a:pPr>
            <a:r>
              <a:rPr lang="en-US" altLang="zh-CN" kern="0" dirty="0">
                <a:latin typeface="Times New Roman" panose="02020603050405020304" pitchFamily="18" charset="0"/>
                <a:cs typeface="Times New Roman" panose="02020603050405020304" pitchFamily="18" charset="0"/>
              </a:rPr>
              <a:t>Acemoglu, D., and P. Restrepo. The Race between Man and Machine: Implications of Technology for Growth, Factor Shares, and Employment[J]. American Economic Review, 2018b, 108(6): 1488-1542.</a:t>
            </a:r>
            <a:r>
              <a:rPr lang="zh-CN" altLang="zh-CN" kern="0" dirty="0">
                <a:latin typeface="Times New Roman" panose="02020603050405020304" pitchFamily="18" charset="0"/>
                <a:cs typeface="Times New Roman" panose="02020603050405020304" pitchFamily="18" charset="0"/>
              </a:rPr>
              <a:t> </a:t>
            </a:r>
            <a:endParaRPr lang="en-US" altLang="zh-CN" kern="0" dirty="0">
              <a:latin typeface="Times New Roman" panose="02020603050405020304" pitchFamily="18" charset="0"/>
              <a:cs typeface="Times New Roman" panose="02020603050405020304" pitchFamily="18" charset="0"/>
            </a:endParaRPr>
          </a:p>
          <a:p>
            <a:pPr marL="800100" lvl="1" indent="-342900" algn="just">
              <a:buFont typeface="+mj-ea"/>
              <a:buAutoNum type="circleNumDbPlain"/>
            </a:pPr>
            <a:r>
              <a:rPr lang="en-US" altLang="zh-CN" kern="0" dirty="0">
                <a:latin typeface="Times New Roman" panose="02020603050405020304" pitchFamily="18" charset="0"/>
                <a:cs typeface="Times New Roman" panose="02020603050405020304" pitchFamily="18" charset="0"/>
              </a:rPr>
              <a:t>Acemoglu, D., and P. Restrepo. Automation and New Tasks: How Technology Displaces and Reinstates Labor[J]. Journal of Economic Perspectives, 2019, 33(2): 3-30.</a:t>
            </a:r>
            <a:r>
              <a:rPr lang="zh-CN" altLang="zh-CN" kern="0" dirty="0">
                <a:latin typeface="Times New Roman" panose="02020603050405020304" pitchFamily="18" charset="0"/>
                <a:cs typeface="Times New Roman" panose="02020603050405020304" pitchFamily="18" charset="0"/>
              </a:rPr>
              <a:t>  </a:t>
            </a:r>
            <a:endParaRPr lang="zh-CN" altLang="en-US"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人工智能发展影响经济增长的理论模型</a:t>
            </a:r>
          </a:p>
        </p:txBody>
      </p:sp>
      <p:sp>
        <p:nvSpPr>
          <p:cNvPr id="4" name="文本框 3">
            <a:extLst>
              <a:ext uri="{FF2B5EF4-FFF2-40B4-BE49-F238E27FC236}">
                <a16:creationId xmlns:a16="http://schemas.microsoft.com/office/drawing/2014/main" id="{78CD4A85-2751-4AB8-88D7-D7C3D2BB41C3}"/>
              </a:ext>
            </a:extLst>
          </p:cNvPr>
          <p:cNvSpPr txBox="1"/>
          <p:nvPr/>
        </p:nvSpPr>
        <p:spPr>
          <a:xfrm>
            <a:off x="422956" y="1007300"/>
            <a:ext cx="5554554" cy="400110"/>
          </a:xfrm>
          <a:prstGeom prst="rect">
            <a:avLst/>
          </a:prstGeom>
          <a:noFill/>
        </p:spPr>
        <p:txBody>
          <a:bodyPr wrap="square" rtlCol="0">
            <a:spAutoFit/>
          </a:bodyPr>
          <a:lstStyle/>
          <a:p>
            <a:pPr algn="just"/>
            <a:r>
              <a:rPr lang="zh-CN" altLang="zh-CN" sz="2000" b="1" dirty="0">
                <a:effectLst/>
                <a:latin typeface="+mn-ea"/>
                <a:cs typeface="Times New Roman" panose="02020603050405020304" pitchFamily="18" charset="0"/>
              </a:rPr>
              <a:t>人工智能影响经济增长的元任务模型</a:t>
            </a:r>
            <a:r>
              <a:rPr lang="zh-CN" altLang="zh-CN" sz="2000" dirty="0">
                <a:effectLst/>
                <a:latin typeface="+mn-ea"/>
              </a:rPr>
              <a:t> </a:t>
            </a:r>
            <a:endParaRPr lang="zh-CN" altLang="en-US" sz="2000" b="1" dirty="0">
              <a:latin typeface="+mn-ea"/>
            </a:endParaRPr>
          </a:p>
        </p:txBody>
      </p:sp>
      <p:sp>
        <p:nvSpPr>
          <p:cNvPr id="2" name="文本框 1">
            <a:extLst>
              <a:ext uri="{FF2B5EF4-FFF2-40B4-BE49-F238E27FC236}">
                <a16:creationId xmlns:a16="http://schemas.microsoft.com/office/drawing/2014/main" id="{8596A467-FA99-8F4C-35DA-FCAA84E71AB9}"/>
              </a:ext>
            </a:extLst>
          </p:cNvPr>
          <p:cNvSpPr txBox="1"/>
          <p:nvPr/>
        </p:nvSpPr>
        <p:spPr>
          <a:xfrm>
            <a:off x="406399" y="1497390"/>
            <a:ext cx="5689601" cy="2462213"/>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1.</a:t>
            </a:r>
            <a:r>
              <a:rPr lang="zh-CN" altLang="en-US" b="1" dirty="0"/>
              <a:t> 核心理念：从“任务”到“元任务”</a:t>
            </a:r>
          </a:p>
          <a:p>
            <a:pPr marL="285750" indent="-285750" algn="just">
              <a:spcBef>
                <a:spcPts val="1200"/>
              </a:spcBef>
              <a:buFont typeface="Arial" panose="020B0604020202020204" pitchFamily="34" charset="0"/>
              <a:buChar char="•"/>
            </a:pPr>
            <a:r>
              <a:rPr lang="zh-CN" altLang="en-US" sz="1600" b="1" dirty="0"/>
              <a:t>传统任务模型</a:t>
            </a:r>
            <a:r>
              <a:rPr lang="zh-CN" altLang="en-US" sz="1600" dirty="0"/>
              <a:t>：关注机器替代旧任务、人类创造新任务。</a:t>
            </a:r>
          </a:p>
          <a:p>
            <a:pPr marL="285750" indent="-285750" algn="just">
              <a:spcBef>
                <a:spcPts val="1200"/>
              </a:spcBef>
              <a:buFont typeface="Arial" panose="020B0604020202020204" pitchFamily="34" charset="0"/>
              <a:buChar char="•"/>
            </a:pPr>
            <a:r>
              <a:rPr lang="zh-CN" altLang="en-US" sz="1600" b="1" dirty="0"/>
              <a:t>生成式</a:t>
            </a:r>
            <a:r>
              <a:rPr lang="en-US" altLang="zh-CN" sz="1600" b="1" dirty="0"/>
              <a:t>AI</a:t>
            </a:r>
            <a:r>
              <a:rPr lang="zh-CN" altLang="en-US" sz="1600" b="1" dirty="0"/>
              <a:t>时代</a:t>
            </a:r>
            <a:r>
              <a:rPr lang="zh-CN" altLang="en-US" sz="1600" dirty="0"/>
              <a:t>：人工智能具备</a:t>
            </a:r>
            <a:r>
              <a:rPr lang="zh-CN" altLang="en-US" sz="1600" b="1" dirty="0"/>
              <a:t>通用化功能</a:t>
            </a:r>
            <a:r>
              <a:rPr lang="zh-CN" altLang="en-US" sz="1600" dirty="0"/>
              <a:t>，可跨任务、跨场景自主应用。</a:t>
            </a:r>
          </a:p>
          <a:p>
            <a:pPr marL="285750" indent="-285750" algn="just">
              <a:spcBef>
                <a:spcPts val="1200"/>
              </a:spcBef>
              <a:buFont typeface="Arial" panose="020B0604020202020204" pitchFamily="34" charset="0"/>
              <a:buChar char="•"/>
            </a:pPr>
            <a:r>
              <a:rPr lang="zh-CN" altLang="en-US" sz="1600" b="1" dirty="0"/>
              <a:t>元任务（</a:t>
            </a:r>
            <a:r>
              <a:rPr lang="en-US" altLang="zh-CN" sz="1600" b="1" dirty="0"/>
              <a:t>Meta-task</a:t>
            </a:r>
            <a:r>
              <a:rPr lang="zh-CN" altLang="en-US" sz="1600" b="1" dirty="0"/>
              <a:t>）</a:t>
            </a:r>
            <a:r>
              <a:rPr lang="zh-CN" altLang="en-US" sz="1600" dirty="0"/>
              <a:t>：复杂任务由基本任务单元构成，这些“通用任务元素”在不同场景中重复出现。</a:t>
            </a:r>
          </a:p>
          <a:p>
            <a:pPr marL="742950" lvl="1" indent="-285750" algn="just">
              <a:spcBef>
                <a:spcPts val="1200"/>
              </a:spcBef>
              <a:buFont typeface="Arial" panose="020B0604020202020204" pitchFamily="34" charset="0"/>
              <a:buChar char="•"/>
            </a:pPr>
            <a:r>
              <a:rPr lang="zh-CN" altLang="en-US" sz="1600" dirty="0"/>
              <a:t>例：语言理解、图像识别、逻辑推理、动作控制等。</a:t>
            </a:r>
          </a:p>
        </p:txBody>
      </p:sp>
      <p:graphicFrame>
        <p:nvGraphicFramePr>
          <p:cNvPr id="3" name="表格 2">
            <a:extLst>
              <a:ext uri="{FF2B5EF4-FFF2-40B4-BE49-F238E27FC236}">
                <a16:creationId xmlns:a16="http://schemas.microsoft.com/office/drawing/2014/main" id="{7022BE5A-1A0F-0A9B-AB8D-DA827E1DC82B}"/>
              </a:ext>
            </a:extLst>
          </p:cNvPr>
          <p:cNvGraphicFramePr>
            <a:graphicFrameLocks noGrp="1"/>
          </p:cNvGraphicFramePr>
          <p:nvPr>
            <p:extLst>
              <p:ext uri="{D42A27DB-BD31-4B8C-83A1-F6EECF244321}">
                <p14:modId xmlns:p14="http://schemas.microsoft.com/office/powerpoint/2010/main" val="2059241004"/>
              </p:ext>
            </p:extLst>
          </p:nvPr>
        </p:nvGraphicFramePr>
        <p:xfrm>
          <a:off x="7348654" y="1643123"/>
          <a:ext cx="4194718" cy="2316480"/>
        </p:xfrm>
        <a:graphic>
          <a:graphicData uri="http://schemas.openxmlformats.org/drawingml/2006/table">
            <a:tbl>
              <a:tblPr>
                <a:tableStyleId>{F5AB1C69-6EDB-4FF4-983F-18BD219EF322}</a:tableStyleId>
              </a:tblPr>
              <a:tblGrid>
                <a:gridCol w="1650381">
                  <a:extLst>
                    <a:ext uri="{9D8B030D-6E8A-4147-A177-3AD203B41FA5}">
                      <a16:colId xmlns:a16="http://schemas.microsoft.com/office/drawing/2014/main" val="3731606112"/>
                    </a:ext>
                  </a:extLst>
                </a:gridCol>
                <a:gridCol w="2544337">
                  <a:extLst>
                    <a:ext uri="{9D8B030D-6E8A-4147-A177-3AD203B41FA5}">
                      <a16:colId xmlns:a16="http://schemas.microsoft.com/office/drawing/2014/main" val="2389973173"/>
                    </a:ext>
                  </a:extLst>
                </a:gridCol>
              </a:tblGrid>
              <a:tr h="0">
                <a:tc>
                  <a:txBody>
                    <a:bodyPr/>
                    <a:lstStyle/>
                    <a:p>
                      <a:pPr algn="ctr"/>
                      <a:r>
                        <a:rPr lang="zh-CN" altLang="en-US" sz="1600" dirty="0"/>
                        <a:t>特征</a:t>
                      </a:r>
                    </a:p>
                  </a:txBody>
                  <a:tcPr anchor="ctr"/>
                </a:tc>
                <a:tc>
                  <a:txBody>
                    <a:bodyPr/>
                    <a:lstStyle/>
                    <a:p>
                      <a:pPr algn="ctr"/>
                      <a:r>
                        <a:rPr lang="zh-CN" altLang="en-US" sz="1600" dirty="0"/>
                        <a:t>描述</a:t>
                      </a:r>
                    </a:p>
                  </a:txBody>
                  <a:tcPr anchor="ctr"/>
                </a:tc>
                <a:extLst>
                  <a:ext uri="{0D108BD9-81ED-4DB2-BD59-A6C34878D82A}">
                    <a16:rowId xmlns:a16="http://schemas.microsoft.com/office/drawing/2014/main" val="502029273"/>
                  </a:ext>
                </a:extLst>
              </a:tr>
              <a:tr h="0">
                <a:tc>
                  <a:txBody>
                    <a:bodyPr/>
                    <a:lstStyle/>
                    <a:p>
                      <a:r>
                        <a:rPr lang="zh-CN" altLang="en-US" sz="1600" b="1"/>
                        <a:t>跨场景能力</a:t>
                      </a:r>
                      <a:endParaRPr lang="zh-CN" altLang="en-US" sz="1600"/>
                    </a:p>
                  </a:txBody>
                  <a:tcPr anchor="ctr"/>
                </a:tc>
                <a:tc>
                  <a:txBody>
                    <a:bodyPr/>
                    <a:lstStyle/>
                    <a:p>
                      <a:r>
                        <a:rPr lang="zh-CN" altLang="en-US" sz="1600" dirty="0"/>
                        <a:t>同一功能可适用于多领域（如文字→图像→教学）</a:t>
                      </a:r>
                    </a:p>
                  </a:txBody>
                  <a:tcPr anchor="ctr"/>
                </a:tc>
                <a:extLst>
                  <a:ext uri="{0D108BD9-81ED-4DB2-BD59-A6C34878D82A}">
                    <a16:rowId xmlns:a16="http://schemas.microsoft.com/office/drawing/2014/main" val="2733267503"/>
                  </a:ext>
                </a:extLst>
              </a:tr>
              <a:tr h="0">
                <a:tc>
                  <a:txBody>
                    <a:bodyPr/>
                    <a:lstStyle/>
                    <a:p>
                      <a:r>
                        <a:rPr lang="zh-CN" altLang="en-US" sz="1600" b="1"/>
                        <a:t>功能替代视角</a:t>
                      </a:r>
                      <a:endParaRPr lang="zh-CN" altLang="en-US" sz="1600"/>
                    </a:p>
                  </a:txBody>
                  <a:tcPr anchor="ctr"/>
                </a:tc>
                <a:tc>
                  <a:txBody>
                    <a:bodyPr/>
                    <a:lstStyle/>
                    <a:p>
                      <a:r>
                        <a:rPr lang="zh-CN" altLang="en-US" sz="1600" dirty="0"/>
                        <a:t>由“任务替代”转向“功能替代”</a:t>
                      </a:r>
                    </a:p>
                  </a:txBody>
                  <a:tcPr anchor="ctr"/>
                </a:tc>
                <a:extLst>
                  <a:ext uri="{0D108BD9-81ED-4DB2-BD59-A6C34878D82A}">
                    <a16:rowId xmlns:a16="http://schemas.microsoft.com/office/drawing/2014/main" val="1266815414"/>
                  </a:ext>
                </a:extLst>
              </a:tr>
              <a:tr h="0">
                <a:tc>
                  <a:txBody>
                    <a:bodyPr/>
                    <a:lstStyle/>
                    <a:p>
                      <a:r>
                        <a:rPr lang="zh-CN" altLang="en-US" sz="1600" b="1" dirty="0"/>
                        <a:t>评估路径转变</a:t>
                      </a:r>
                      <a:endParaRPr lang="zh-CN" altLang="en-US" sz="1600" dirty="0"/>
                    </a:p>
                  </a:txBody>
                  <a:tcPr anchor="ctr"/>
                </a:tc>
                <a:tc>
                  <a:txBody>
                    <a:bodyPr/>
                    <a:lstStyle/>
                    <a:p>
                      <a:r>
                        <a:rPr lang="zh-CN" altLang="en-US" sz="1600" dirty="0"/>
                        <a:t>通过</a:t>
                      </a:r>
                      <a:r>
                        <a:rPr lang="en-US" sz="1600" dirty="0"/>
                        <a:t>AI</a:t>
                      </a:r>
                      <a:r>
                        <a:rPr lang="zh-CN" altLang="en-US" sz="1600" dirty="0"/>
                        <a:t>可执行“元任务数”预测其对劳动与生产结构的影响</a:t>
                      </a:r>
                    </a:p>
                  </a:txBody>
                  <a:tcPr anchor="ctr"/>
                </a:tc>
                <a:extLst>
                  <a:ext uri="{0D108BD9-81ED-4DB2-BD59-A6C34878D82A}">
                    <a16:rowId xmlns:a16="http://schemas.microsoft.com/office/drawing/2014/main" val="2790050009"/>
                  </a:ext>
                </a:extLst>
              </a:tr>
            </a:tbl>
          </a:graphicData>
        </a:graphic>
      </p:graphicFrame>
      <p:sp>
        <p:nvSpPr>
          <p:cNvPr id="5" name="文本框 4">
            <a:extLst>
              <a:ext uri="{FF2B5EF4-FFF2-40B4-BE49-F238E27FC236}">
                <a16:creationId xmlns:a16="http://schemas.microsoft.com/office/drawing/2014/main" id="{23E6DC0C-DE80-D8CB-40F2-04AF900EEE81}"/>
              </a:ext>
            </a:extLst>
          </p:cNvPr>
          <p:cNvSpPr txBox="1"/>
          <p:nvPr/>
        </p:nvSpPr>
        <p:spPr>
          <a:xfrm>
            <a:off x="7861611" y="1071704"/>
            <a:ext cx="3021980" cy="369332"/>
          </a:xfrm>
          <a:prstGeom prst="rect">
            <a:avLst/>
          </a:prstGeom>
          <a:noFill/>
        </p:spPr>
        <p:txBody>
          <a:bodyPr wrap="square" rtlCol="0">
            <a:spAutoFit/>
          </a:bodyPr>
          <a:lstStyle/>
          <a:p>
            <a:pPr algn="ctr"/>
            <a:r>
              <a:rPr kumimoji="1" lang="en-US" altLang="zh-CN" b="1" dirty="0"/>
              <a:t>2.</a:t>
            </a:r>
            <a:r>
              <a:rPr kumimoji="1" lang="zh-CN" altLang="en-US" b="1" dirty="0"/>
              <a:t> </a:t>
            </a:r>
            <a:r>
              <a:rPr lang="en-US" altLang="zh-CN" b="1" dirty="0"/>
              <a:t>AI</a:t>
            </a:r>
            <a:r>
              <a:rPr lang="zh-CN" altLang="en-US" b="1" dirty="0"/>
              <a:t>通用化带来的新特征</a:t>
            </a:r>
            <a:endParaRPr kumimoji="1" lang="zh-CN" altLang="en-US" b="1" dirty="0"/>
          </a:p>
        </p:txBody>
      </p:sp>
      <p:graphicFrame>
        <p:nvGraphicFramePr>
          <p:cNvPr id="7" name="表格 6">
            <a:extLst>
              <a:ext uri="{FF2B5EF4-FFF2-40B4-BE49-F238E27FC236}">
                <a16:creationId xmlns:a16="http://schemas.microsoft.com/office/drawing/2014/main" id="{F41F5D86-684E-2540-440A-D76C5C2192B7}"/>
              </a:ext>
            </a:extLst>
          </p:cNvPr>
          <p:cNvGraphicFramePr>
            <a:graphicFrameLocks noGrp="1"/>
          </p:cNvGraphicFramePr>
          <p:nvPr>
            <p:extLst>
              <p:ext uri="{D42A27DB-BD31-4B8C-83A1-F6EECF244321}">
                <p14:modId xmlns:p14="http://schemas.microsoft.com/office/powerpoint/2010/main" val="3084110612"/>
              </p:ext>
            </p:extLst>
          </p:nvPr>
        </p:nvGraphicFramePr>
        <p:xfrm>
          <a:off x="1027772" y="4808070"/>
          <a:ext cx="10515600" cy="1341120"/>
        </p:xfrm>
        <a:graphic>
          <a:graphicData uri="http://schemas.openxmlformats.org/drawingml/2006/table">
            <a:tbl>
              <a:tblPr>
                <a:tableStyleId>{F5AB1C69-6EDB-4FF4-983F-18BD219EF322}</a:tableStyleId>
              </a:tblPr>
              <a:tblGrid>
                <a:gridCol w="2295291">
                  <a:extLst>
                    <a:ext uri="{9D8B030D-6E8A-4147-A177-3AD203B41FA5}">
                      <a16:colId xmlns:a16="http://schemas.microsoft.com/office/drawing/2014/main" val="4081725688"/>
                    </a:ext>
                  </a:extLst>
                </a:gridCol>
                <a:gridCol w="4715109">
                  <a:extLst>
                    <a:ext uri="{9D8B030D-6E8A-4147-A177-3AD203B41FA5}">
                      <a16:colId xmlns:a16="http://schemas.microsoft.com/office/drawing/2014/main" val="3413499811"/>
                    </a:ext>
                  </a:extLst>
                </a:gridCol>
                <a:gridCol w="3505200">
                  <a:extLst>
                    <a:ext uri="{9D8B030D-6E8A-4147-A177-3AD203B41FA5}">
                      <a16:colId xmlns:a16="http://schemas.microsoft.com/office/drawing/2014/main" val="981032390"/>
                    </a:ext>
                  </a:extLst>
                </a:gridCol>
              </a:tblGrid>
              <a:tr h="0">
                <a:tc>
                  <a:txBody>
                    <a:bodyPr/>
                    <a:lstStyle/>
                    <a:p>
                      <a:pPr algn="ctr"/>
                      <a:r>
                        <a:rPr lang="zh-CN" altLang="en-US" sz="1600" b="1" dirty="0"/>
                        <a:t>阶段</a:t>
                      </a:r>
                    </a:p>
                  </a:txBody>
                  <a:tcPr anchor="ctr"/>
                </a:tc>
                <a:tc>
                  <a:txBody>
                    <a:bodyPr/>
                    <a:lstStyle/>
                    <a:p>
                      <a:pPr algn="ctr"/>
                      <a:r>
                        <a:rPr lang="zh-CN" altLang="en-US" sz="1600" b="1" dirty="0"/>
                        <a:t>机制描述</a:t>
                      </a:r>
                    </a:p>
                  </a:txBody>
                  <a:tcPr anchor="ctr"/>
                </a:tc>
                <a:tc>
                  <a:txBody>
                    <a:bodyPr/>
                    <a:lstStyle/>
                    <a:p>
                      <a:pPr algn="ctr"/>
                      <a:r>
                        <a:rPr lang="zh-CN" altLang="en-US" sz="1600" b="1" dirty="0"/>
                        <a:t>经济效应</a:t>
                      </a:r>
                    </a:p>
                  </a:txBody>
                  <a:tcPr anchor="ctr"/>
                </a:tc>
                <a:extLst>
                  <a:ext uri="{0D108BD9-81ED-4DB2-BD59-A6C34878D82A}">
                    <a16:rowId xmlns:a16="http://schemas.microsoft.com/office/drawing/2014/main" val="3247627534"/>
                  </a:ext>
                </a:extLst>
              </a:tr>
              <a:tr h="0">
                <a:tc>
                  <a:txBody>
                    <a:bodyPr/>
                    <a:lstStyle/>
                    <a:p>
                      <a:pPr algn="ctr"/>
                      <a:r>
                        <a:rPr lang="zh-CN" altLang="en-US" sz="1600" b="1" dirty="0"/>
                        <a:t>（</a:t>
                      </a:r>
                      <a:r>
                        <a:rPr lang="en-US" altLang="zh-CN" sz="1600" b="1" dirty="0"/>
                        <a:t>1</a:t>
                      </a:r>
                      <a:r>
                        <a:rPr lang="zh-CN" altLang="en-US" sz="1600" b="1" dirty="0"/>
                        <a:t>）研发阶段</a:t>
                      </a:r>
                      <a:endParaRPr lang="zh-CN" altLang="en-US" sz="1600" dirty="0"/>
                    </a:p>
                  </a:txBody>
                  <a:tcPr anchor="ctr"/>
                </a:tc>
                <a:tc>
                  <a:txBody>
                    <a:bodyPr/>
                    <a:lstStyle/>
                    <a:p>
                      <a:r>
                        <a:rPr lang="zh-CN" altLang="en-US" sz="1600" dirty="0"/>
                        <a:t>扩大</a:t>
                      </a:r>
                      <a:r>
                        <a:rPr lang="en-US" sz="1600" dirty="0"/>
                        <a:t>AI</a:t>
                      </a:r>
                      <a:r>
                        <a:rPr lang="zh-CN" altLang="en-US" sz="1600" dirty="0"/>
                        <a:t>可执行元任务类别，降低执行成本</a:t>
                      </a:r>
                    </a:p>
                  </a:txBody>
                  <a:tcPr anchor="ctr"/>
                </a:tc>
                <a:tc>
                  <a:txBody>
                    <a:bodyPr/>
                    <a:lstStyle/>
                    <a:p>
                      <a:pPr algn="ctr"/>
                      <a:r>
                        <a:rPr lang="zh-CN" altLang="en-US" sz="1600" dirty="0"/>
                        <a:t>技术扩展</a:t>
                      </a:r>
                    </a:p>
                  </a:txBody>
                  <a:tcPr anchor="ctr"/>
                </a:tc>
                <a:extLst>
                  <a:ext uri="{0D108BD9-81ED-4DB2-BD59-A6C34878D82A}">
                    <a16:rowId xmlns:a16="http://schemas.microsoft.com/office/drawing/2014/main" val="2328964222"/>
                  </a:ext>
                </a:extLst>
              </a:tr>
              <a:tr h="0">
                <a:tc>
                  <a:txBody>
                    <a:bodyPr/>
                    <a:lstStyle/>
                    <a:p>
                      <a:pPr algn="ctr"/>
                      <a:r>
                        <a:rPr lang="zh-CN" altLang="en-US" sz="1600" b="1" dirty="0"/>
                        <a:t>（</a:t>
                      </a:r>
                      <a:r>
                        <a:rPr lang="en-US" altLang="zh-CN" sz="1600" b="1" dirty="0"/>
                        <a:t>2</a:t>
                      </a:r>
                      <a:r>
                        <a:rPr lang="zh-CN" altLang="en-US" sz="1600" b="1" dirty="0"/>
                        <a:t>）融合阶段</a:t>
                      </a:r>
                      <a:endParaRPr lang="zh-CN" altLang="en-US" sz="1600" dirty="0"/>
                    </a:p>
                  </a:txBody>
                  <a:tcPr anchor="ctr"/>
                </a:tc>
                <a:tc>
                  <a:txBody>
                    <a:bodyPr/>
                    <a:lstStyle/>
                    <a:p>
                      <a:r>
                        <a:rPr lang="zh-CN" altLang="en-US" sz="1600" dirty="0"/>
                        <a:t>当</a:t>
                      </a:r>
                      <a:r>
                        <a:rPr lang="en-US" sz="1600" dirty="0"/>
                        <a:t>AI</a:t>
                      </a:r>
                      <a:r>
                        <a:rPr lang="zh-CN" altLang="en-US" sz="1600" dirty="0"/>
                        <a:t>执行成本 </a:t>
                      </a:r>
                      <a:r>
                        <a:rPr lang="en-US" altLang="zh-CN" sz="1600" dirty="0"/>
                        <a:t>&lt; </a:t>
                      </a:r>
                      <a:r>
                        <a:rPr lang="zh-CN" altLang="en-US" sz="1600" dirty="0"/>
                        <a:t>人力成本，企业引入</a:t>
                      </a:r>
                      <a:r>
                        <a:rPr lang="en-US" sz="1600" dirty="0"/>
                        <a:t>AI</a:t>
                      </a:r>
                      <a:r>
                        <a:rPr lang="zh-CN" altLang="en-US" sz="1600" dirty="0"/>
                        <a:t>元任务</a:t>
                      </a:r>
                    </a:p>
                  </a:txBody>
                  <a:tcPr anchor="ctr"/>
                </a:tc>
                <a:tc>
                  <a:txBody>
                    <a:bodyPr/>
                    <a:lstStyle/>
                    <a:p>
                      <a:pPr algn="ctr"/>
                      <a:r>
                        <a:rPr lang="zh-CN" altLang="en-US" sz="1600" dirty="0"/>
                        <a:t>产业应用</a:t>
                      </a:r>
                    </a:p>
                  </a:txBody>
                  <a:tcPr anchor="ctr"/>
                </a:tc>
                <a:extLst>
                  <a:ext uri="{0D108BD9-81ED-4DB2-BD59-A6C34878D82A}">
                    <a16:rowId xmlns:a16="http://schemas.microsoft.com/office/drawing/2014/main" val="705333892"/>
                  </a:ext>
                </a:extLst>
              </a:tr>
              <a:tr h="0">
                <a:tc>
                  <a:txBody>
                    <a:bodyPr/>
                    <a:lstStyle/>
                    <a:p>
                      <a:pPr algn="ctr"/>
                      <a:r>
                        <a:rPr lang="zh-CN" altLang="en-US" sz="1600" b="1" dirty="0"/>
                        <a:t>（</a:t>
                      </a:r>
                      <a:r>
                        <a:rPr lang="en-US" altLang="zh-CN" sz="1600" b="1" dirty="0"/>
                        <a:t>3</a:t>
                      </a:r>
                      <a:r>
                        <a:rPr lang="zh-CN" altLang="en-US" sz="1600" b="1" dirty="0"/>
                        <a:t>）增长阶段</a:t>
                      </a:r>
                      <a:endParaRPr lang="zh-CN" altLang="en-US" sz="1600" dirty="0"/>
                    </a:p>
                  </a:txBody>
                  <a:tcPr anchor="ctr"/>
                </a:tc>
                <a:tc>
                  <a:txBody>
                    <a:bodyPr/>
                    <a:lstStyle/>
                    <a:p>
                      <a:r>
                        <a:rPr lang="en-US" sz="1600" dirty="0"/>
                        <a:t>AI</a:t>
                      </a:r>
                      <a:r>
                        <a:rPr lang="zh-CN" altLang="en-US" sz="1600" dirty="0"/>
                        <a:t>元任务在生产环节中广泛嵌入</a:t>
                      </a:r>
                    </a:p>
                  </a:txBody>
                  <a:tcPr anchor="ctr"/>
                </a:tc>
                <a:tc>
                  <a:txBody>
                    <a:bodyPr/>
                    <a:lstStyle/>
                    <a:p>
                      <a:pPr algn="ctr"/>
                      <a:r>
                        <a:rPr lang="zh-CN" altLang="en-US" sz="1600" dirty="0"/>
                        <a:t>推动经济增长</a:t>
                      </a:r>
                    </a:p>
                  </a:txBody>
                  <a:tcPr anchor="ctr"/>
                </a:tc>
                <a:extLst>
                  <a:ext uri="{0D108BD9-81ED-4DB2-BD59-A6C34878D82A}">
                    <a16:rowId xmlns:a16="http://schemas.microsoft.com/office/drawing/2014/main" val="1808163782"/>
                  </a:ext>
                </a:extLst>
              </a:tr>
            </a:tbl>
          </a:graphicData>
        </a:graphic>
      </p:graphicFrame>
      <p:sp>
        <p:nvSpPr>
          <p:cNvPr id="9" name="文本框 8">
            <a:extLst>
              <a:ext uri="{FF2B5EF4-FFF2-40B4-BE49-F238E27FC236}">
                <a16:creationId xmlns:a16="http://schemas.microsoft.com/office/drawing/2014/main" id="{0BB36955-ED73-04BB-439A-6CF75146418E}"/>
              </a:ext>
            </a:extLst>
          </p:cNvPr>
          <p:cNvSpPr txBox="1"/>
          <p:nvPr/>
        </p:nvSpPr>
        <p:spPr>
          <a:xfrm>
            <a:off x="4505093" y="4293005"/>
            <a:ext cx="4025589" cy="369332"/>
          </a:xfrm>
          <a:prstGeom prst="rect">
            <a:avLst/>
          </a:prstGeom>
          <a:noFill/>
        </p:spPr>
        <p:txBody>
          <a:bodyPr wrap="square" rtlCol="0">
            <a:spAutoFit/>
          </a:bodyPr>
          <a:lstStyle/>
          <a:p>
            <a:pPr algn="ctr"/>
            <a:r>
              <a:rPr kumimoji="1" lang="en-US" altLang="zh-CN" b="1" dirty="0"/>
              <a:t>3.</a:t>
            </a:r>
            <a:r>
              <a:rPr kumimoji="1" lang="zh-CN" altLang="en-US" b="1" dirty="0"/>
              <a:t> </a:t>
            </a:r>
            <a:r>
              <a:rPr lang="zh-CN" altLang="en-US" b="1" dirty="0"/>
              <a:t>元任务视角下的三阶段机制</a:t>
            </a:r>
            <a:endParaRPr kumimoji="1" lang="zh-CN" altLang="en-US" b="1" dirty="0"/>
          </a:p>
        </p:txBody>
      </p:sp>
    </p:spTree>
    <p:custDataLst>
      <p:tags r:id="rId1"/>
    </p:custDataLst>
    <p:extLst>
      <p:ext uri="{BB962C8B-B14F-4D97-AF65-F5344CB8AC3E}">
        <p14:creationId xmlns:p14="http://schemas.microsoft.com/office/powerpoint/2010/main" val="18831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494FB-19A9-153E-226B-F36D49B66349}"/>
            </a:ext>
          </a:extLst>
        </p:cNvPr>
        <p:cNvGrpSpPr/>
        <p:nvPr/>
      </p:nvGrpSpPr>
      <p:grpSpPr>
        <a:xfrm>
          <a:off x="0" y="0"/>
          <a:ext cx="0" cy="0"/>
          <a:chOff x="0" y="0"/>
          <a:chExt cx="0" cy="0"/>
        </a:xfrm>
      </p:grpSpPr>
      <p:sp>
        <p:nvSpPr>
          <p:cNvPr id="2" name="文本占位符 7">
            <a:extLst>
              <a:ext uri="{FF2B5EF4-FFF2-40B4-BE49-F238E27FC236}">
                <a16:creationId xmlns:a16="http://schemas.microsoft.com/office/drawing/2014/main" id="{88A9A3BF-AAA3-AB41-6568-1F6A03AAA2ED}"/>
              </a:ext>
            </a:extLst>
          </p:cNvPr>
          <p:cNvSpPr>
            <a:spLocks noGrp="1"/>
          </p:cNvSpPr>
          <p:nvPr>
            <p:ph type="body" sz="quarter" idx="10"/>
          </p:nvPr>
        </p:nvSpPr>
        <p:spPr>
          <a:xfrm>
            <a:off x="696912" y="353331"/>
            <a:ext cx="8156632" cy="441325"/>
          </a:xfrm>
        </p:spPr>
        <p:txBody>
          <a:bodyPr>
            <a:normAutofit fontScale="92500" lnSpcReduction="10000"/>
          </a:bodyPr>
          <a:lstStyle/>
          <a:p>
            <a:r>
              <a:rPr lang="zh-CN" altLang="en-US" dirty="0">
                <a:solidFill>
                  <a:schemeClr val="accent1"/>
                </a:solidFill>
                <a:latin typeface="Microsoft YaHei" panose="020B0503020204020204" pitchFamily="34" charset="-122"/>
                <a:ea typeface="Microsoft YaHei" panose="020B0503020204020204" pitchFamily="34" charset="-122"/>
              </a:rPr>
              <a:t>课堂导入</a:t>
            </a:r>
          </a:p>
        </p:txBody>
      </p:sp>
      <p:pic>
        <p:nvPicPr>
          <p:cNvPr id="4" name="图片 3">
            <a:extLst>
              <a:ext uri="{FF2B5EF4-FFF2-40B4-BE49-F238E27FC236}">
                <a16:creationId xmlns:a16="http://schemas.microsoft.com/office/drawing/2014/main" id="{08B68583-57F6-8ED0-90E0-2A2A9605995C}"/>
              </a:ext>
            </a:extLst>
          </p:cNvPr>
          <p:cNvPicPr>
            <a:picLocks noChangeAspect="1"/>
          </p:cNvPicPr>
          <p:nvPr/>
        </p:nvPicPr>
        <p:blipFill>
          <a:blip r:embed="rId4"/>
          <a:stretch>
            <a:fillRect/>
          </a:stretch>
        </p:blipFill>
        <p:spPr>
          <a:xfrm>
            <a:off x="4775228" y="1126036"/>
            <a:ext cx="6915150" cy="3898749"/>
          </a:xfrm>
          <a:prstGeom prst="rect">
            <a:avLst/>
          </a:prstGeom>
        </p:spPr>
      </p:pic>
      <p:sp>
        <p:nvSpPr>
          <p:cNvPr id="5" name="文本框 4">
            <a:extLst>
              <a:ext uri="{FF2B5EF4-FFF2-40B4-BE49-F238E27FC236}">
                <a16:creationId xmlns:a16="http://schemas.microsoft.com/office/drawing/2014/main" id="{D46D9FA0-307C-99D9-7C8D-A7DA64163B64}"/>
              </a:ext>
            </a:extLst>
          </p:cNvPr>
          <p:cNvSpPr txBox="1"/>
          <p:nvPr/>
        </p:nvSpPr>
        <p:spPr>
          <a:xfrm>
            <a:off x="4720998" y="5356165"/>
            <a:ext cx="7149042" cy="369332"/>
          </a:xfrm>
          <a:prstGeom prst="rect">
            <a:avLst/>
          </a:prstGeom>
          <a:noFill/>
        </p:spPr>
        <p:txBody>
          <a:bodyPr wrap="square" rtlCol="0">
            <a:spAutoFit/>
          </a:bodyPr>
          <a:lstStyle/>
          <a:p>
            <a:pPr algn="ct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图 </a:t>
            </a:r>
            <a:r>
              <a:rPr lang="en-US" altLang="zh-CN" b="0" i="0" u="none" strike="noStrike" dirty="0">
                <a:solidFill>
                  <a:srgbClr val="000000"/>
                </a:solidFill>
                <a:effectLst/>
                <a:latin typeface="Microsoft YaHei" panose="020B0503020204020204" pitchFamily="34" charset="-122"/>
                <a:ea typeface="Microsoft YaHei" panose="020B0503020204020204" pitchFamily="34" charset="-122"/>
              </a:rPr>
              <a:t>1 </a:t>
            </a: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按地区分类的年均劳动生产率增长率（</a:t>
            </a:r>
            <a:r>
              <a:rPr lang="en-US" altLang="zh-CN"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b="0" i="0" u="none" strike="noStrike" dirty="0">
              <a:effectLst/>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7878C0B5-44DF-7713-FD37-96433ADC5C2B}"/>
              </a:ext>
            </a:extLst>
          </p:cNvPr>
          <p:cNvSpPr txBox="1"/>
          <p:nvPr/>
        </p:nvSpPr>
        <p:spPr>
          <a:xfrm>
            <a:off x="496711" y="1241780"/>
            <a:ext cx="4030133" cy="4090479"/>
          </a:xfrm>
          <a:prstGeom prst="rect">
            <a:avLst/>
          </a:prstGeom>
          <a:noFill/>
        </p:spPr>
        <p:txBody>
          <a:bodyPr wrap="square" rtlCol="0">
            <a:spAutoFit/>
          </a:bodyPr>
          <a:lstStyle/>
          <a:p>
            <a:pPr marL="285750" indent="-285750" algn="just">
              <a:lnSpc>
                <a:spcPct val="150000"/>
              </a:lnSpc>
              <a:spcBef>
                <a:spcPts val="1200"/>
              </a:spcBef>
              <a:buFont typeface="Wingdings" pitchFamily="2" charset="2"/>
              <a:buChar char="Ø"/>
            </a:pP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从</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2005</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2016</a:t>
            </a: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年，美国的加总劳动生产率平均增速每年只有</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1.3%</a:t>
            </a: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，而在</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1995-2004</a:t>
            </a: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年这一数值是</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2.8%</a:t>
            </a: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150000"/>
              </a:lnSpc>
              <a:spcBef>
                <a:spcPts val="1200"/>
              </a:spcBef>
              <a:buFont typeface="Wingdings" pitchFamily="2" charset="2"/>
              <a:buChar char="Ø"/>
            </a:pP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在</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OECD</a:t>
            </a: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统计的除美国外其他</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29</a:t>
            </a: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个国家中，有足足</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28</a:t>
            </a: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个国家出现了类似的减速情况。</a:t>
            </a:r>
            <a:endPar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285750" indent="-285750" algn="just">
              <a:lnSpc>
                <a:spcPct val="150000"/>
              </a:lnSpc>
              <a:spcBef>
                <a:spcPts val="1200"/>
              </a:spcBef>
              <a:buFont typeface="Wingdings" pitchFamily="2" charset="2"/>
              <a:buChar char="Ø"/>
            </a:pP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这些国家的非加权年均劳动生产率增长率在</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1995-2004</a:t>
            </a: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年为</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2.3%</a:t>
            </a: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，但在</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2005-2015</a:t>
            </a: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年只有</a:t>
            </a:r>
            <a:r>
              <a:rPr lang="en-US" altLang="zh-CN"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1.1%</a:t>
            </a:r>
            <a:r>
              <a:rPr lang="zh-CN" altLang="en-US" b="0" i="0" u="none" strike="no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endPar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941627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人工智能发展影响经济增长的理论模型</a:t>
            </a:r>
          </a:p>
        </p:txBody>
      </p:sp>
      <p:sp>
        <p:nvSpPr>
          <p:cNvPr id="3" name="文本框 2">
            <a:extLst>
              <a:ext uri="{FF2B5EF4-FFF2-40B4-BE49-F238E27FC236}">
                <a16:creationId xmlns:a16="http://schemas.microsoft.com/office/drawing/2014/main" id="{6B8579CA-5810-AD11-E1D0-833428F54741}"/>
              </a:ext>
            </a:extLst>
          </p:cNvPr>
          <p:cNvSpPr txBox="1"/>
          <p:nvPr/>
        </p:nvSpPr>
        <p:spPr>
          <a:xfrm>
            <a:off x="422956" y="1007300"/>
            <a:ext cx="5554554" cy="400110"/>
          </a:xfrm>
          <a:prstGeom prst="rect">
            <a:avLst/>
          </a:prstGeom>
          <a:noFill/>
        </p:spPr>
        <p:txBody>
          <a:bodyPr wrap="square" rtlCol="0">
            <a:spAutoFit/>
          </a:bodyPr>
          <a:lstStyle/>
          <a:p>
            <a:pPr algn="just"/>
            <a:r>
              <a:rPr lang="zh-CN" altLang="en-US" sz="2000" b="1" dirty="0">
                <a:effectLst/>
                <a:latin typeface="+mn-ea"/>
                <a:cs typeface="Times New Roman" panose="02020603050405020304" pitchFamily="18" charset="0"/>
              </a:rPr>
              <a:t>专栏</a:t>
            </a:r>
            <a:r>
              <a:rPr lang="zh-CN" altLang="en-US" sz="2000" b="1" dirty="0">
                <a:latin typeface="+mn-ea"/>
                <a:cs typeface="Times New Roman" panose="02020603050405020304" pitchFamily="18" charset="0"/>
              </a:rPr>
              <a:t> </a:t>
            </a:r>
            <a:r>
              <a:rPr lang="zh-CN" altLang="en-US" sz="2000" b="1" dirty="0">
                <a:effectLst/>
                <a:latin typeface="+mn-ea"/>
                <a:cs typeface="Times New Roman" panose="02020603050405020304" pitchFamily="18" charset="0"/>
              </a:rPr>
              <a:t>中金研究院提出的人工智能元任务框架</a:t>
            </a:r>
            <a:endParaRPr lang="zh-CN" altLang="en-US" sz="2000" b="1" dirty="0">
              <a:latin typeface="+mn-ea"/>
            </a:endParaRPr>
          </a:p>
        </p:txBody>
      </p:sp>
      <p:sp>
        <p:nvSpPr>
          <p:cNvPr id="5" name="文本框 4">
            <a:extLst>
              <a:ext uri="{FF2B5EF4-FFF2-40B4-BE49-F238E27FC236}">
                <a16:creationId xmlns:a16="http://schemas.microsoft.com/office/drawing/2014/main" id="{3F5E10A9-74BD-8CBD-9B18-E4CF80E68A71}"/>
              </a:ext>
            </a:extLst>
          </p:cNvPr>
          <p:cNvSpPr txBox="1"/>
          <p:nvPr/>
        </p:nvSpPr>
        <p:spPr>
          <a:xfrm>
            <a:off x="422956" y="1566654"/>
            <a:ext cx="11413894" cy="1938992"/>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1.</a:t>
            </a:r>
            <a:r>
              <a:rPr lang="zh-CN" altLang="en-US" b="1" dirty="0"/>
              <a:t> 框架概述</a:t>
            </a:r>
          </a:p>
          <a:p>
            <a:pPr algn="just">
              <a:spcBef>
                <a:spcPts val="1200"/>
              </a:spcBef>
            </a:pPr>
            <a:r>
              <a:rPr lang="zh-CN" altLang="en-US" dirty="0"/>
              <a:t>中金研究院借鉴</a:t>
            </a:r>
            <a:r>
              <a:rPr lang="en-US" altLang="zh-CN" dirty="0"/>
              <a:t>Fernández-</a:t>
            </a:r>
            <a:r>
              <a:rPr lang="en-US" altLang="zh-CN" dirty="0" err="1"/>
              <a:t>Macías</a:t>
            </a:r>
            <a:r>
              <a:rPr lang="zh-CN" altLang="en-US" dirty="0"/>
              <a:t>等（</a:t>
            </a:r>
            <a:r>
              <a:rPr lang="en-US" altLang="zh-CN" dirty="0"/>
              <a:t>2022</a:t>
            </a:r>
            <a:r>
              <a:rPr lang="zh-CN" altLang="en-US" dirty="0"/>
              <a:t>）的方法，提出“</a:t>
            </a:r>
            <a:r>
              <a:rPr lang="zh-CN" altLang="en-US" b="1" dirty="0"/>
              <a:t>人工智能元任务框架</a:t>
            </a:r>
            <a:r>
              <a:rPr lang="zh-CN" altLang="en-US" dirty="0"/>
              <a:t>”，以分析</a:t>
            </a:r>
            <a:r>
              <a:rPr lang="en-US" altLang="zh-CN" dirty="0"/>
              <a:t>AI</a:t>
            </a:r>
            <a:r>
              <a:rPr lang="zh-CN" altLang="en-US" dirty="0"/>
              <a:t>对经济活动的深层影响。该框架按照任务是否涉及人际互动，将人类任务划分为：</a:t>
            </a:r>
          </a:p>
          <a:p>
            <a:pPr marL="742950" lvl="1" indent="-285750" algn="just">
              <a:spcBef>
                <a:spcPts val="1200"/>
              </a:spcBef>
              <a:buFont typeface="Arial" panose="020B0604020202020204" pitchFamily="34" charset="0"/>
              <a:buChar char="•"/>
            </a:pPr>
            <a:r>
              <a:rPr lang="zh-CN" altLang="en-US" b="1" dirty="0"/>
              <a:t>个体型任务（</a:t>
            </a:r>
            <a:r>
              <a:rPr lang="en-US" altLang="zh-CN" b="1" dirty="0"/>
              <a:t>Individual Tasks</a:t>
            </a:r>
            <a:r>
              <a:rPr lang="zh-CN" altLang="en-US" b="1" dirty="0"/>
              <a:t>）</a:t>
            </a:r>
            <a:r>
              <a:rPr lang="zh-CN" altLang="en-US" dirty="0"/>
              <a:t>：可独立完成，不依赖他人互动</a:t>
            </a:r>
          </a:p>
          <a:p>
            <a:pPr marL="742950" lvl="1" indent="-285750" algn="just">
              <a:spcBef>
                <a:spcPts val="1200"/>
              </a:spcBef>
              <a:buFont typeface="Arial" panose="020B0604020202020204" pitchFamily="34" charset="0"/>
              <a:buChar char="•"/>
            </a:pPr>
            <a:r>
              <a:rPr lang="zh-CN" altLang="en-US" b="1" dirty="0"/>
              <a:t>社会型任务（</a:t>
            </a:r>
            <a:r>
              <a:rPr lang="en-US" altLang="zh-CN" b="1" dirty="0"/>
              <a:t>Social Tasks</a:t>
            </a:r>
            <a:r>
              <a:rPr lang="zh-CN" altLang="en-US" b="1" dirty="0"/>
              <a:t>）</a:t>
            </a:r>
            <a:r>
              <a:rPr lang="zh-CN" altLang="en-US" dirty="0"/>
              <a:t>：必须与他人互动协作</a:t>
            </a:r>
          </a:p>
        </p:txBody>
      </p:sp>
      <p:sp>
        <p:nvSpPr>
          <p:cNvPr id="6" name="文本框 5">
            <a:extLst>
              <a:ext uri="{FF2B5EF4-FFF2-40B4-BE49-F238E27FC236}">
                <a16:creationId xmlns:a16="http://schemas.microsoft.com/office/drawing/2014/main" id="{8830AD7F-8CCD-1BC9-6433-A82DCEEA9CEE}"/>
              </a:ext>
            </a:extLst>
          </p:cNvPr>
          <p:cNvSpPr txBox="1"/>
          <p:nvPr/>
        </p:nvSpPr>
        <p:spPr>
          <a:xfrm>
            <a:off x="406399" y="3664890"/>
            <a:ext cx="5689601" cy="2616101"/>
          </a:xfrm>
          <a:prstGeom prst="rect">
            <a:avLst/>
          </a:prstGeom>
          <a:noFill/>
          <a:ln w="19050">
            <a:solidFill>
              <a:schemeClr val="accent1"/>
            </a:solidFill>
            <a:prstDash val="dash"/>
          </a:ln>
        </p:spPr>
        <p:txBody>
          <a:bodyPr wrap="square" rtlCol="0">
            <a:spAutoFit/>
          </a:bodyPr>
          <a:lstStyle/>
          <a:p>
            <a:pPr algn="just">
              <a:spcBef>
                <a:spcPts val="600"/>
              </a:spcBef>
            </a:pPr>
            <a:r>
              <a:rPr lang="zh-CN" altLang="en-US" b="1" dirty="0"/>
              <a:t>个体型任务分类</a:t>
            </a:r>
          </a:p>
          <a:p>
            <a:pPr algn="just">
              <a:spcBef>
                <a:spcPts val="600"/>
              </a:spcBef>
            </a:pPr>
            <a:r>
              <a:rPr lang="zh-CN" altLang="en-US" b="1" dirty="0"/>
              <a:t>（</a:t>
            </a:r>
            <a:r>
              <a:rPr lang="en-US" altLang="zh-CN" b="1" dirty="0"/>
              <a:t>1</a:t>
            </a:r>
            <a:r>
              <a:rPr lang="zh-CN" altLang="en-US" b="1" dirty="0"/>
              <a:t>）体力型任务：</a:t>
            </a:r>
            <a:r>
              <a:rPr lang="zh-CN" altLang="en-US" dirty="0"/>
              <a:t>力量型任务、灵巧型任务、空间移动导航任务</a:t>
            </a:r>
          </a:p>
          <a:p>
            <a:pPr algn="just">
              <a:spcBef>
                <a:spcPts val="600"/>
              </a:spcBef>
            </a:pPr>
            <a:r>
              <a:rPr lang="zh-CN" altLang="en-US" b="1" dirty="0"/>
              <a:t>（</a:t>
            </a:r>
            <a:r>
              <a:rPr lang="en-US" altLang="zh-CN" b="1" dirty="0"/>
              <a:t>2</a:t>
            </a:r>
            <a:r>
              <a:rPr lang="zh-CN" altLang="en-US" b="1" dirty="0"/>
              <a:t>）脑力型任务</a:t>
            </a:r>
            <a:endParaRPr lang="en-US" altLang="zh-CN" b="1" dirty="0"/>
          </a:p>
          <a:p>
            <a:pPr marL="742950" lvl="1" indent="-285750" algn="just">
              <a:spcBef>
                <a:spcPts val="600"/>
              </a:spcBef>
              <a:buFont typeface="Arial" panose="020B0604020202020204" pitchFamily="34" charset="0"/>
              <a:buChar char="•"/>
            </a:pPr>
            <a:r>
              <a:rPr lang="zh-CN" altLang="en-US" b="1" dirty="0"/>
              <a:t>信息处理任务：</a:t>
            </a:r>
            <a:r>
              <a:rPr lang="zh-CN" altLang="en-US" dirty="0"/>
              <a:t>视觉、听觉、语言、数字信息处理</a:t>
            </a:r>
          </a:p>
          <a:p>
            <a:pPr marL="742950" lvl="1" indent="-285750" algn="just">
              <a:spcBef>
                <a:spcPts val="600"/>
              </a:spcBef>
              <a:buFont typeface="Arial" panose="020B0604020202020204" pitchFamily="34" charset="0"/>
              <a:buChar char="•"/>
            </a:pPr>
            <a:r>
              <a:rPr lang="zh-CN" altLang="en-US" b="1" dirty="0"/>
              <a:t>问题解决任务：</a:t>
            </a:r>
            <a:r>
              <a:rPr lang="zh-CN" altLang="en-US" dirty="0"/>
              <a:t>信息检索、概念抽象、生成方案、执行计划</a:t>
            </a:r>
          </a:p>
        </p:txBody>
      </p:sp>
      <p:sp>
        <p:nvSpPr>
          <p:cNvPr id="7" name="文本框 6">
            <a:extLst>
              <a:ext uri="{FF2B5EF4-FFF2-40B4-BE49-F238E27FC236}">
                <a16:creationId xmlns:a16="http://schemas.microsoft.com/office/drawing/2014/main" id="{ACC8AA1D-BA5B-6929-8ED2-0C3E9C57AA39}"/>
              </a:ext>
            </a:extLst>
          </p:cNvPr>
          <p:cNvSpPr txBox="1"/>
          <p:nvPr/>
        </p:nvSpPr>
        <p:spPr>
          <a:xfrm>
            <a:off x="6147249" y="4038547"/>
            <a:ext cx="5689601" cy="1289456"/>
          </a:xfrm>
          <a:prstGeom prst="rect">
            <a:avLst/>
          </a:prstGeom>
          <a:noFill/>
          <a:ln w="19050">
            <a:solidFill>
              <a:schemeClr val="accent1"/>
            </a:solidFill>
            <a:prstDash val="dash"/>
          </a:ln>
        </p:spPr>
        <p:txBody>
          <a:bodyPr wrap="square" rtlCol="0">
            <a:spAutoFit/>
          </a:bodyPr>
          <a:lstStyle/>
          <a:p>
            <a:pPr>
              <a:lnSpc>
                <a:spcPct val="150000"/>
              </a:lnSpc>
            </a:pPr>
            <a:r>
              <a:rPr lang="zh-CN" altLang="en-US" b="1" dirty="0"/>
              <a:t>社会型任务分类</a:t>
            </a:r>
          </a:p>
          <a:p>
            <a:pPr marL="742950" lvl="1" indent="-285750">
              <a:lnSpc>
                <a:spcPct val="150000"/>
              </a:lnSpc>
              <a:buFont typeface="Arial" panose="020B0604020202020204" pitchFamily="34" charset="0"/>
              <a:buChar char="•"/>
            </a:pPr>
            <a:r>
              <a:rPr lang="zh-CN" altLang="en-US" dirty="0"/>
              <a:t>支配型任务：销售</a:t>
            </a:r>
            <a:r>
              <a:rPr lang="en-US" altLang="zh-CN" dirty="0"/>
              <a:t>/</a:t>
            </a:r>
            <a:r>
              <a:rPr lang="zh-CN" altLang="en-US" dirty="0"/>
              <a:t>劝说</a:t>
            </a:r>
            <a:r>
              <a:rPr lang="en-US" altLang="zh-CN" dirty="0"/>
              <a:t>/</a:t>
            </a:r>
            <a:r>
              <a:rPr lang="zh-CN" altLang="en-US" dirty="0"/>
              <a:t>诱导、管理</a:t>
            </a:r>
            <a:r>
              <a:rPr lang="en-US" altLang="zh-CN" dirty="0"/>
              <a:t>/</a:t>
            </a:r>
            <a:r>
              <a:rPr lang="zh-CN" altLang="en-US" dirty="0"/>
              <a:t>监督</a:t>
            </a:r>
          </a:p>
          <a:p>
            <a:pPr marL="742950" lvl="1" indent="-285750">
              <a:lnSpc>
                <a:spcPct val="150000"/>
              </a:lnSpc>
              <a:buFont typeface="Arial" panose="020B0604020202020204" pitchFamily="34" charset="0"/>
              <a:buChar char="•"/>
            </a:pPr>
            <a:r>
              <a:rPr lang="zh-CN" altLang="en-US" dirty="0"/>
              <a:t>支持型任务：服务</a:t>
            </a:r>
            <a:r>
              <a:rPr lang="en-US" altLang="zh-CN" dirty="0"/>
              <a:t>/</a:t>
            </a:r>
            <a:r>
              <a:rPr lang="zh-CN" altLang="en-US" dirty="0"/>
              <a:t>接待、教学</a:t>
            </a:r>
            <a:r>
              <a:rPr lang="en-US" altLang="zh-CN" dirty="0"/>
              <a:t>/</a:t>
            </a:r>
            <a:r>
              <a:rPr lang="zh-CN" altLang="en-US" dirty="0"/>
              <a:t>培训</a:t>
            </a:r>
            <a:r>
              <a:rPr lang="en-US" altLang="zh-CN" dirty="0"/>
              <a:t>/</a:t>
            </a:r>
            <a:r>
              <a:rPr lang="zh-CN" altLang="en-US" dirty="0"/>
              <a:t>辅导、关怀</a:t>
            </a:r>
          </a:p>
        </p:txBody>
      </p:sp>
    </p:spTree>
    <p:custDataLst>
      <p:tags r:id="rId1"/>
    </p:custDataLst>
    <p:extLst>
      <p:ext uri="{BB962C8B-B14F-4D97-AF65-F5344CB8AC3E}">
        <p14:creationId xmlns:p14="http://schemas.microsoft.com/office/powerpoint/2010/main" val="364691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人工智能发展影响经济增长的理论模型</a:t>
            </a:r>
          </a:p>
        </p:txBody>
      </p:sp>
      <p:sp>
        <p:nvSpPr>
          <p:cNvPr id="4" name="文本框 3">
            <a:extLst>
              <a:ext uri="{FF2B5EF4-FFF2-40B4-BE49-F238E27FC236}">
                <a16:creationId xmlns:a16="http://schemas.microsoft.com/office/drawing/2014/main" id="{78CD4A85-2751-4AB8-88D7-D7C3D2BB41C3}"/>
              </a:ext>
            </a:extLst>
          </p:cNvPr>
          <p:cNvSpPr txBox="1"/>
          <p:nvPr/>
        </p:nvSpPr>
        <p:spPr>
          <a:xfrm>
            <a:off x="3257596" y="877101"/>
            <a:ext cx="5554554" cy="400110"/>
          </a:xfrm>
          <a:prstGeom prst="rect">
            <a:avLst/>
          </a:prstGeom>
          <a:noFill/>
        </p:spPr>
        <p:txBody>
          <a:bodyPr wrap="square" rtlCol="0">
            <a:spAutoFit/>
          </a:bodyPr>
          <a:lstStyle/>
          <a:p>
            <a:pPr algn="ctr"/>
            <a:r>
              <a:rPr lang="zh-CN" altLang="en-US" sz="2000" b="1" dirty="0">
                <a:latin typeface="Times New Roman" panose="02020603050405020304" pitchFamily="18" charset="0"/>
                <a:cs typeface="Times New Roman" panose="02020603050405020304" pitchFamily="18" charset="0"/>
              </a:rPr>
              <a:t>表</a:t>
            </a:r>
            <a:r>
              <a:rPr lang="en-US" altLang="zh-CN" sz="2000" b="1" dirty="0">
                <a:latin typeface="Times New Roman" panose="02020603050405020304" pitchFamily="18" charset="0"/>
                <a:cs typeface="Times New Roman" panose="02020603050405020304" pitchFamily="18" charset="0"/>
              </a:rPr>
              <a:t>13-1  </a:t>
            </a:r>
            <a:r>
              <a:rPr lang="zh-CN" altLang="en-US" sz="2000" b="1" dirty="0">
                <a:latin typeface="Times New Roman" panose="02020603050405020304" pitchFamily="18" charset="0"/>
                <a:cs typeface="Times New Roman" panose="02020603050405020304" pitchFamily="18" charset="0"/>
              </a:rPr>
              <a:t>元任务维度划分</a:t>
            </a:r>
          </a:p>
        </p:txBody>
      </p:sp>
      <p:graphicFrame>
        <p:nvGraphicFramePr>
          <p:cNvPr id="2" name="表格 1">
            <a:extLst>
              <a:ext uri="{FF2B5EF4-FFF2-40B4-BE49-F238E27FC236}">
                <a16:creationId xmlns:a16="http://schemas.microsoft.com/office/drawing/2014/main" id="{95B6355F-2E1B-43CD-AF46-873E46308AFF}"/>
              </a:ext>
            </a:extLst>
          </p:cNvPr>
          <p:cNvGraphicFramePr>
            <a:graphicFrameLocks noGrp="1"/>
          </p:cNvGraphicFramePr>
          <p:nvPr/>
        </p:nvGraphicFramePr>
        <p:xfrm>
          <a:off x="1559859" y="1290114"/>
          <a:ext cx="9165516" cy="5549900"/>
        </p:xfrm>
        <a:graphic>
          <a:graphicData uri="http://schemas.openxmlformats.org/drawingml/2006/table">
            <a:tbl>
              <a:tblPr firstRow="1" bandRow="1">
                <a:tableStyleId>{5C22544A-7EE6-4342-B048-85BDC9FD1C3A}</a:tableStyleId>
              </a:tblPr>
              <a:tblGrid>
                <a:gridCol w="1242509">
                  <a:extLst>
                    <a:ext uri="{9D8B030D-6E8A-4147-A177-3AD203B41FA5}">
                      <a16:colId xmlns:a16="http://schemas.microsoft.com/office/drawing/2014/main" val="1480820950"/>
                    </a:ext>
                  </a:extLst>
                </a:gridCol>
                <a:gridCol w="968188">
                  <a:extLst>
                    <a:ext uri="{9D8B030D-6E8A-4147-A177-3AD203B41FA5}">
                      <a16:colId xmlns:a16="http://schemas.microsoft.com/office/drawing/2014/main" val="2240388141"/>
                    </a:ext>
                  </a:extLst>
                </a:gridCol>
                <a:gridCol w="2296757">
                  <a:extLst>
                    <a:ext uri="{9D8B030D-6E8A-4147-A177-3AD203B41FA5}">
                      <a16:colId xmlns:a16="http://schemas.microsoft.com/office/drawing/2014/main" val="812492919"/>
                    </a:ext>
                  </a:extLst>
                </a:gridCol>
                <a:gridCol w="2623400">
                  <a:extLst>
                    <a:ext uri="{9D8B030D-6E8A-4147-A177-3AD203B41FA5}">
                      <a16:colId xmlns:a16="http://schemas.microsoft.com/office/drawing/2014/main" val="4005170833"/>
                    </a:ext>
                  </a:extLst>
                </a:gridCol>
                <a:gridCol w="2034662">
                  <a:extLst>
                    <a:ext uri="{9D8B030D-6E8A-4147-A177-3AD203B41FA5}">
                      <a16:colId xmlns:a16="http://schemas.microsoft.com/office/drawing/2014/main" val="3666893870"/>
                    </a:ext>
                  </a:extLst>
                </a:gridCol>
              </a:tblGrid>
              <a:tr h="0">
                <a:tc gridSpan="4">
                  <a:txBody>
                    <a:bodyPr/>
                    <a:lstStyle/>
                    <a:p>
                      <a:pPr algn="ctr">
                        <a:lnSpc>
                          <a:spcPts val="2000"/>
                        </a:lnSpc>
                      </a:pPr>
                      <a:r>
                        <a:rPr lang="zh-CN" altLang="en-US" sz="1400" dirty="0"/>
                        <a:t>划分维度</a:t>
                      </a:r>
                    </a:p>
                  </a:txBody>
                  <a:tcPr anchor="ctr"/>
                </a:tc>
                <a:tc hMerge="1">
                  <a:txBody>
                    <a:bodyPr/>
                    <a:lstStyle/>
                    <a:p>
                      <a:pPr algn="ctr">
                        <a:lnSpc>
                          <a:spcPts val="2000"/>
                        </a:lnSpc>
                      </a:pPr>
                      <a:endParaRPr lang="zh-CN" altLang="en-US" dirty="0"/>
                    </a:p>
                  </a:txBody>
                  <a:tcPr/>
                </a:tc>
                <a:tc hMerge="1">
                  <a:txBody>
                    <a:bodyPr/>
                    <a:lstStyle/>
                    <a:p>
                      <a:pPr algn="ctr">
                        <a:lnSpc>
                          <a:spcPts val="2000"/>
                        </a:lnSpc>
                      </a:pPr>
                      <a:endParaRPr lang="zh-CN" altLang="en-US" dirty="0"/>
                    </a:p>
                  </a:txBody>
                  <a:tcPr/>
                </a:tc>
                <a:tc hMerge="1">
                  <a:txBody>
                    <a:bodyPr/>
                    <a:lstStyle/>
                    <a:p>
                      <a:pPr algn="ctr">
                        <a:lnSpc>
                          <a:spcPts val="2000"/>
                        </a:lnSpc>
                      </a:pPr>
                      <a:endParaRPr lang="zh-CN" altLang="en-US" dirty="0"/>
                    </a:p>
                  </a:txBody>
                  <a:tcPr/>
                </a:tc>
                <a:tc>
                  <a:txBody>
                    <a:bodyPr/>
                    <a:lstStyle/>
                    <a:p>
                      <a:pPr algn="ctr">
                        <a:lnSpc>
                          <a:spcPts val="2000"/>
                        </a:lnSpc>
                      </a:pPr>
                      <a:r>
                        <a:rPr lang="zh-CN" altLang="en-US" sz="1400" dirty="0"/>
                        <a:t>元任务</a:t>
                      </a:r>
                    </a:p>
                  </a:txBody>
                  <a:tcPr anchor="ctr"/>
                </a:tc>
                <a:extLst>
                  <a:ext uri="{0D108BD9-81ED-4DB2-BD59-A6C34878D82A}">
                    <a16:rowId xmlns:a16="http://schemas.microsoft.com/office/drawing/2014/main" val="406277775"/>
                  </a:ext>
                </a:extLst>
              </a:tr>
              <a:tr h="0">
                <a:tc rowSpan="11">
                  <a:txBody>
                    <a:bodyPr/>
                    <a:lstStyle/>
                    <a:p>
                      <a:pPr algn="ctr">
                        <a:lnSpc>
                          <a:spcPts val="2000"/>
                        </a:lnSpc>
                      </a:pPr>
                      <a:r>
                        <a:rPr lang="zh-CN" altLang="en-US" sz="1400" dirty="0"/>
                        <a:t>个体型任务（无须与他人交互，完全依靠自身完成的任务）</a:t>
                      </a:r>
                    </a:p>
                  </a:txBody>
                  <a:tcPr anchor="ctr"/>
                </a:tc>
                <a:tc rowSpan="3">
                  <a:txBody>
                    <a:bodyPr/>
                    <a:lstStyle/>
                    <a:p>
                      <a:pPr algn="ctr">
                        <a:lnSpc>
                          <a:spcPts val="2000"/>
                        </a:lnSpc>
                      </a:pPr>
                      <a:r>
                        <a:rPr lang="zh-CN" altLang="en-US" sz="1400" dirty="0"/>
                        <a:t>体力任务</a:t>
                      </a:r>
                    </a:p>
                  </a:txBody>
                  <a:tcPr anchor="ctr"/>
                </a:tc>
                <a:tc rowSpan="2" gridSpan="2">
                  <a:txBody>
                    <a:bodyPr/>
                    <a:lstStyle/>
                    <a:p>
                      <a:pPr algn="ctr">
                        <a:lnSpc>
                          <a:spcPts val="2000"/>
                        </a:lnSpc>
                      </a:pPr>
                      <a:r>
                        <a:rPr lang="zh-CN" altLang="en-US" sz="1400" dirty="0"/>
                        <a:t>固定场所任务</a:t>
                      </a:r>
                    </a:p>
                  </a:txBody>
                  <a:tcPr anchor="ctr"/>
                </a:tc>
                <a:tc rowSpan="2" hMerge="1">
                  <a:txBody>
                    <a:bodyPr/>
                    <a:lstStyle/>
                    <a:p>
                      <a:pPr algn="ctr">
                        <a:lnSpc>
                          <a:spcPts val="2000"/>
                        </a:lnSpc>
                      </a:pPr>
                      <a:endParaRPr lang="zh-CN" altLang="en-US" dirty="0"/>
                    </a:p>
                  </a:txBody>
                  <a:tcPr anchor="ctr"/>
                </a:tc>
                <a:tc>
                  <a:txBody>
                    <a:bodyPr/>
                    <a:lstStyle/>
                    <a:p>
                      <a:pPr algn="ctr">
                        <a:lnSpc>
                          <a:spcPts val="2000"/>
                        </a:lnSpc>
                      </a:pPr>
                      <a:r>
                        <a:rPr lang="zh-CN" altLang="en-US" sz="1400" dirty="0"/>
                        <a:t>力量型任务</a:t>
                      </a:r>
                    </a:p>
                  </a:txBody>
                  <a:tcPr anchor="ctr"/>
                </a:tc>
                <a:extLst>
                  <a:ext uri="{0D108BD9-81ED-4DB2-BD59-A6C34878D82A}">
                    <a16:rowId xmlns:a16="http://schemas.microsoft.com/office/drawing/2014/main" val="471325112"/>
                  </a:ext>
                </a:extLst>
              </a:tr>
              <a:tr h="0">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dirty="0"/>
                    </a:p>
                  </a:txBody>
                  <a:tcPr/>
                </a:tc>
                <a:tc gridSpan="2" vMerge="1">
                  <a:txBody>
                    <a:bodyPr/>
                    <a:lstStyle/>
                    <a:p>
                      <a:pPr algn="ctr">
                        <a:lnSpc>
                          <a:spcPts val="2000"/>
                        </a:lnSpc>
                      </a:pPr>
                      <a:endParaRPr lang="zh-CN" altLang="en-US" dirty="0"/>
                    </a:p>
                  </a:txBody>
                  <a:tcPr anchor="ctr"/>
                </a:tc>
                <a:tc hMerge="1" vMerge="1">
                  <a:txBody>
                    <a:bodyPr/>
                    <a:lstStyle/>
                    <a:p>
                      <a:pPr algn="ctr">
                        <a:lnSpc>
                          <a:spcPts val="2000"/>
                        </a:lnSpc>
                      </a:pPr>
                      <a:endParaRPr lang="zh-CN" altLang="en-US" dirty="0"/>
                    </a:p>
                  </a:txBody>
                  <a:tcPr anchor="ctr"/>
                </a:tc>
                <a:tc>
                  <a:txBody>
                    <a:bodyPr/>
                    <a:lstStyle/>
                    <a:p>
                      <a:pPr algn="ctr">
                        <a:lnSpc>
                          <a:spcPts val="2000"/>
                        </a:lnSpc>
                      </a:pPr>
                      <a:r>
                        <a:rPr lang="zh-CN" altLang="en-US" sz="1400" dirty="0"/>
                        <a:t>灵巧型任务</a:t>
                      </a:r>
                    </a:p>
                  </a:txBody>
                  <a:tcPr anchor="ctr"/>
                </a:tc>
                <a:extLst>
                  <a:ext uri="{0D108BD9-81ED-4DB2-BD59-A6C34878D82A}">
                    <a16:rowId xmlns:a16="http://schemas.microsoft.com/office/drawing/2014/main" val="617864191"/>
                  </a:ext>
                </a:extLst>
              </a:tr>
              <a:tr h="280964">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gridSpan="2">
                  <a:txBody>
                    <a:bodyPr/>
                    <a:lstStyle/>
                    <a:p>
                      <a:pPr algn="ctr">
                        <a:lnSpc>
                          <a:spcPts val="2000"/>
                        </a:lnSpc>
                      </a:pPr>
                      <a:r>
                        <a:rPr lang="zh-CN" altLang="en-US" sz="1400" dirty="0"/>
                        <a:t>位置移动任务</a:t>
                      </a:r>
                    </a:p>
                  </a:txBody>
                  <a:tcPr anchor="ctr"/>
                </a:tc>
                <a:tc hMerge="1">
                  <a:txBody>
                    <a:bodyPr/>
                    <a:lstStyle/>
                    <a:p>
                      <a:pPr algn="ctr">
                        <a:lnSpc>
                          <a:spcPts val="2000"/>
                        </a:lnSpc>
                      </a:pPr>
                      <a:endParaRPr lang="zh-CN" altLang="en-US" sz="1400" dirty="0"/>
                    </a:p>
                  </a:txBody>
                  <a:tcPr anchor="ctr"/>
                </a:tc>
                <a:tc>
                  <a:txBody>
                    <a:bodyPr/>
                    <a:lstStyle/>
                    <a:p>
                      <a:pPr algn="ctr">
                        <a:lnSpc>
                          <a:spcPts val="2000"/>
                        </a:lnSpc>
                      </a:pPr>
                      <a:r>
                        <a:rPr lang="zh-CN" altLang="en-US" sz="1400" dirty="0"/>
                        <a:t>空间移动导航任务</a:t>
                      </a:r>
                    </a:p>
                  </a:txBody>
                  <a:tcPr anchor="ctr"/>
                </a:tc>
                <a:extLst>
                  <a:ext uri="{0D108BD9-81ED-4DB2-BD59-A6C34878D82A}">
                    <a16:rowId xmlns:a16="http://schemas.microsoft.com/office/drawing/2014/main" val="762501347"/>
                  </a:ext>
                </a:extLst>
              </a:tr>
              <a:tr h="280964">
                <a:tc vMerge="1">
                  <a:txBody>
                    <a:bodyPr/>
                    <a:lstStyle/>
                    <a:p>
                      <a:pPr algn="ctr">
                        <a:lnSpc>
                          <a:spcPts val="2000"/>
                        </a:lnSpc>
                      </a:pPr>
                      <a:endParaRPr lang="zh-CN" altLang="en-US" sz="1400" dirty="0"/>
                    </a:p>
                  </a:txBody>
                  <a:tcPr anchor="ctr"/>
                </a:tc>
                <a:tc rowSpan="8">
                  <a:txBody>
                    <a:bodyPr/>
                    <a:lstStyle/>
                    <a:p>
                      <a:pPr algn="ctr">
                        <a:lnSpc>
                          <a:spcPts val="2000"/>
                        </a:lnSpc>
                      </a:pPr>
                      <a:r>
                        <a:rPr lang="zh-CN" altLang="en-US" sz="1400" dirty="0"/>
                        <a:t>脑力任务</a:t>
                      </a:r>
                    </a:p>
                  </a:txBody>
                  <a:tcPr anchor="ctr"/>
                </a:tc>
                <a:tc rowSpan="4">
                  <a:txBody>
                    <a:bodyPr/>
                    <a:lstStyle/>
                    <a:p>
                      <a:pPr algn="ctr">
                        <a:lnSpc>
                          <a:spcPts val="2000"/>
                        </a:lnSpc>
                      </a:pPr>
                      <a:r>
                        <a:rPr lang="zh-CN" altLang="en-US" sz="1400" dirty="0"/>
                        <a:t>信息处理任务（基于给定信息进行处理，并按照特定的方式或格式输出）</a:t>
                      </a:r>
                    </a:p>
                  </a:txBody>
                  <a:tcPr anchor="ctr"/>
                </a:tc>
                <a:tc rowSpan="2">
                  <a:txBody>
                    <a:bodyPr/>
                    <a:lstStyle/>
                    <a:p>
                      <a:pPr algn="ctr">
                        <a:lnSpc>
                          <a:spcPts val="2000"/>
                        </a:lnSpc>
                      </a:pPr>
                      <a:r>
                        <a:rPr lang="zh-CN" altLang="en-US" sz="1400" dirty="0"/>
                        <a:t>非编码化信息处理任务</a:t>
                      </a:r>
                    </a:p>
                  </a:txBody>
                  <a:tcPr anchor="ctr"/>
                </a:tc>
                <a:tc>
                  <a:txBody>
                    <a:bodyPr/>
                    <a:lstStyle/>
                    <a:p>
                      <a:pPr algn="ctr">
                        <a:lnSpc>
                          <a:spcPts val="2000"/>
                        </a:lnSpc>
                      </a:pPr>
                      <a:r>
                        <a:rPr lang="zh-CN" altLang="en-US" sz="1400" dirty="0"/>
                        <a:t>视觉信息处理</a:t>
                      </a:r>
                    </a:p>
                  </a:txBody>
                  <a:tcPr anchor="ctr"/>
                </a:tc>
                <a:extLst>
                  <a:ext uri="{0D108BD9-81ED-4DB2-BD59-A6C34878D82A}">
                    <a16:rowId xmlns:a16="http://schemas.microsoft.com/office/drawing/2014/main" val="809100955"/>
                  </a:ext>
                </a:extLst>
              </a:tr>
              <a:tr h="280964">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a:txBody>
                    <a:bodyPr/>
                    <a:lstStyle/>
                    <a:p>
                      <a:pPr algn="ctr">
                        <a:lnSpc>
                          <a:spcPts val="2000"/>
                        </a:lnSpc>
                      </a:pPr>
                      <a:r>
                        <a:rPr lang="zh-CN" altLang="en-US" sz="1400" dirty="0"/>
                        <a:t>听觉信息处理</a:t>
                      </a:r>
                    </a:p>
                  </a:txBody>
                  <a:tcPr anchor="ctr"/>
                </a:tc>
                <a:extLst>
                  <a:ext uri="{0D108BD9-81ED-4DB2-BD59-A6C34878D82A}">
                    <a16:rowId xmlns:a16="http://schemas.microsoft.com/office/drawing/2014/main" val="2547857186"/>
                  </a:ext>
                </a:extLst>
              </a:tr>
              <a:tr h="280964">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rowSpan="2">
                  <a:txBody>
                    <a:bodyPr/>
                    <a:lstStyle/>
                    <a:p>
                      <a:pPr algn="ctr">
                        <a:lnSpc>
                          <a:spcPts val="2000"/>
                        </a:lnSpc>
                      </a:pPr>
                      <a:r>
                        <a:rPr lang="zh-CN" altLang="en-US" sz="1400" dirty="0"/>
                        <a:t>编码化信息处理任务</a:t>
                      </a:r>
                    </a:p>
                  </a:txBody>
                  <a:tcPr anchor="ctr"/>
                </a:tc>
                <a:tc>
                  <a:txBody>
                    <a:bodyPr/>
                    <a:lstStyle/>
                    <a:p>
                      <a:pPr algn="ctr">
                        <a:lnSpc>
                          <a:spcPts val="2000"/>
                        </a:lnSpc>
                      </a:pPr>
                      <a:r>
                        <a:rPr lang="zh-CN" altLang="en-US" sz="1400" dirty="0"/>
                        <a:t>语言信息处理</a:t>
                      </a:r>
                    </a:p>
                  </a:txBody>
                  <a:tcPr anchor="ctr"/>
                </a:tc>
                <a:extLst>
                  <a:ext uri="{0D108BD9-81ED-4DB2-BD59-A6C34878D82A}">
                    <a16:rowId xmlns:a16="http://schemas.microsoft.com/office/drawing/2014/main" val="3650443987"/>
                  </a:ext>
                </a:extLst>
              </a:tr>
              <a:tr h="280964">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a:txBody>
                    <a:bodyPr/>
                    <a:lstStyle/>
                    <a:p>
                      <a:pPr algn="ctr">
                        <a:lnSpc>
                          <a:spcPts val="2000"/>
                        </a:lnSpc>
                      </a:pPr>
                      <a:r>
                        <a:rPr lang="zh-CN" altLang="en-US" sz="1400" dirty="0"/>
                        <a:t>数字信息处理</a:t>
                      </a:r>
                    </a:p>
                  </a:txBody>
                  <a:tcPr anchor="ctr"/>
                </a:tc>
                <a:extLst>
                  <a:ext uri="{0D108BD9-81ED-4DB2-BD59-A6C34878D82A}">
                    <a16:rowId xmlns:a16="http://schemas.microsoft.com/office/drawing/2014/main" val="310190879"/>
                  </a:ext>
                </a:extLst>
              </a:tr>
              <a:tr h="280964">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rowSpan="4">
                  <a:txBody>
                    <a:bodyPr/>
                    <a:lstStyle/>
                    <a:p>
                      <a:pPr algn="ctr">
                        <a:lnSpc>
                          <a:spcPts val="2000"/>
                        </a:lnSpc>
                      </a:pPr>
                      <a:r>
                        <a:rPr lang="zh-CN" altLang="en-US" sz="1400" dirty="0"/>
                        <a:t>问题解决任务（基于问题主动搜索、分析和整合信息，并在此基础上产生新的内容、答案、规律或解决方案）</a:t>
                      </a:r>
                    </a:p>
                  </a:txBody>
                  <a:tcPr anchor="ctr"/>
                </a:tc>
                <a:tc rowSpan="2">
                  <a:txBody>
                    <a:bodyPr/>
                    <a:lstStyle/>
                    <a:p>
                      <a:pPr algn="ctr">
                        <a:lnSpc>
                          <a:spcPts val="2000"/>
                        </a:lnSpc>
                      </a:pPr>
                      <a:r>
                        <a:rPr lang="zh-CN" altLang="en-US" sz="1400" dirty="0"/>
                        <a:t>问题探索和评估</a:t>
                      </a:r>
                    </a:p>
                  </a:txBody>
                  <a:tcPr anchor="ctr"/>
                </a:tc>
                <a:tc>
                  <a:txBody>
                    <a:bodyPr/>
                    <a:lstStyle/>
                    <a:p>
                      <a:pPr algn="ctr">
                        <a:lnSpc>
                          <a:spcPts val="2000"/>
                        </a:lnSpc>
                      </a:pPr>
                      <a:r>
                        <a:rPr lang="zh-CN" altLang="en-US" sz="1400" dirty="0"/>
                        <a:t>信息收集检索任务</a:t>
                      </a:r>
                    </a:p>
                  </a:txBody>
                  <a:tcPr anchor="ctr"/>
                </a:tc>
                <a:extLst>
                  <a:ext uri="{0D108BD9-81ED-4DB2-BD59-A6C34878D82A}">
                    <a16:rowId xmlns:a16="http://schemas.microsoft.com/office/drawing/2014/main" val="1404523269"/>
                  </a:ext>
                </a:extLst>
              </a:tr>
              <a:tr h="280964">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a:txBody>
                    <a:bodyPr/>
                    <a:lstStyle/>
                    <a:p>
                      <a:pPr algn="ctr">
                        <a:lnSpc>
                          <a:spcPts val="2000"/>
                        </a:lnSpc>
                      </a:pPr>
                      <a:r>
                        <a:rPr lang="zh-CN" altLang="en-US" sz="1400" dirty="0"/>
                        <a:t>概念化与抽象任务</a:t>
                      </a:r>
                    </a:p>
                  </a:txBody>
                  <a:tcPr anchor="ctr"/>
                </a:tc>
                <a:extLst>
                  <a:ext uri="{0D108BD9-81ED-4DB2-BD59-A6C34878D82A}">
                    <a16:rowId xmlns:a16="http://schemas.microsoft.com/office/drawing/2014/main" val="379762287"/>
                  </a:ext>
                </a:extLst>
              </a:tr>
              <a:tr h="280964">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rowSpan="2">
                  <a:txBody>
                    <a:bodyPr/>
                    <a:lstStyle/>
                    <a:p>
                      <a:pPr algn="ctr">
                        <a:lnSpc>
                          <a:spcPts val="2000"/>
                        </a:lnSpc>
                      </a:pPr>
                      <a:r>
                        <a:rPr lang="zh-CN" altLang="en-US" sz="1400" dirty="0"/>
                        <a:t>解决思路生成与执行</a:t>
                      </a:r>
                    </a:p>
                  </a:txBody>
                  <a:tcPr anchor="ctr"/>
                </a:tc>
                <a:tc>
                  <a:txBody>
                    <a:bodyPr/>
                    <a:lstStyle/>
                    <a:p>
                      <a:pPr algn="ctr">
                        <a:lnSpc>
                          <a:spcPts val="2000"/>
                        </a:lnSpc>
                      </a:pPr>
                      <a:r>
                        <a:rPr lang="zh-CN" altLang="en-US" sz="1400" dirty="0"/>
                        <a:t>生成解决思路</a:t>
                      </a:r>
                    </a:p>
                  </a:txBody>
                  <a:tcPr anchor="ctr"/>
                </a:tc>
                <a:extLst>
                  <a:ext uri="{0D108BD9-81ED-4DB2-BD59-A6C34878D82A}">
                    <a16:rowId xmlns:a16="http://schemas.microsoft.com/office/drawing/2014/main" val="3220138107"/>
                  </a:ext>
                </a:extLst>
              </a:tr>
              <a:tr h="280964">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vMerge="1">
                  <a:txBody>
                    <a:bodyPr/>
                    <a:lstStyle/>
                    <a:p>
                      <a:pPr algn="ctr">
                        <a:lnSpc>
                          <a:spcPts val="2000"/>
                        </a:lnSpc>
                      </a:pPr>
                      <a:endParaRPr lang="zh-CN" altLang="en-US" sz="1400" dirty="0"/>
                    </a:p>
                  </a:txBody>
                  <a:tcPr anchor="ctr"/>
                </a:tc>
                <a:tc>
                  <a:txBody>
                    <a:bodyPr/>
                    <a:lstStyle/>
                    <a:p>
                      <a:pPr algn="ctr">
                        <a:lnSpc>
                          <a:spcPts val="2000"/>
                        </a:lnSpc>
                      </a:pPr>
                      <a:r>
                        <a:rPr lang="zh-CN" altLang="en-US" sz="1400" dirty="0"/>
                        <a:t>计划与执行思路</a:t>
                      </a:r>
                    </a:p>
                  </a:txBody>
                  <a:tcPr anchor="ctr"/>
                </a:tc>
                <a:extLst>
                  <a:ext uri="{0D108BD9-81ED-4DB2-BD59-A6C34878D82A}">
                    <a16:rowId xmlns:a16="http://schemas.microsoft.com/office/drawing/2014/main" val="1015908552"/>
                  </a:ext>
                </a:extLst>
              </a:tr>
              <a:tr h="280964">
                <a:tc rowSpan="5">
                  <a:txBody>
                    <a:bodyPr/>
                    <a:lstStyle/>
                    <a:p>
                      <a:pPr algn="ctr">
                        <a:lnSpc>
                          <a:spcPts val="2000"/>
                        </a:lnSpc>
                      </a:pPr>
                      <a:r>
                        <a:rPr lang="zh-CN" altLang="en-US" sz="1400" dirty="0"/>
                        <a:t>社会型任务（需要与他人交互的任务）</a:t>
                      </a:r>
                    </a:p>
                  </a:txBody>
                  <a:tcPr anchor="ctr"/>
                </a:tc>
                <a:tc rowSpan="2" gridSpan="3">
                  <a:txBody>
                    <a:bodyPr/>
                    <a:lstStyle/>
                    <a:p>
                      <a:pPr algn="ctr">
                        <a:lnSpc>
                          <a:spcPts val="2000"/>
                        </a:lnSpc>
                      </a:pPr>
                      <a:r>
                        <a:rPr lang="zh-CN" altLang="en-US" sz="1400" dirty="0"/>
                        <a:t>支配型任务（意图使别人按照自己的观点或想法行事）</a:t>
                      </a:r>
                    </a:p>
                  </a:txBody>
                  <a:tcPr anchor="ctr"/>
                </a:tc>
                <a:tc rowSpan="2" hMerge="1">
                  <a:txBody>
                    <a:bodyPr/>
                    <a:lstStyle/>
                    <a:p>
                      <a:pPr algn="ctr">
                        <a:lnSpc>
                          <a:spcPts val="2000"/>
                        </a:lnSpc>
                      </a:pPr>
                      <a:endParaRPr lang="zh-CN" altLang="en-US" sz="1400" dirty="0"/>
                    </a:p>
                  </a:txBody>
                  <a:tcPr anchor="ctr"/>
                </a:tc>
                <a:tc rowSpan="2" hMerge="1">
                  <a:txBody>
                    <a:bodyPr/>
                    <a:lstStyle/>
                    <a:p>
                      <a:pPr algn="ctr">
                        <a:lnSpc>
                          <a:spcPts val="2000"/>
                        </a:lnSpc>
                      </a:pPr>
                      <a:endParaRPr lang="zh-CN" altLang="en-US" sz="1400"/>
                    </a:p>
                  </a:txBody>
                  <a:tcPr anchor="ctr"/>
                </a:tc>
                <a:tc>
                  <a:txBody>
                    <a:bodyPr/>
                    <a:lstStyle/>
                    <a:p>
                      <a:pPr algn="ctr">
                        <a:lnSpc>
                          <a:spcPts val="2000"/>
                        </a:lnSpc>
                      </a:pPr>
                      <a:r>
                        <a:rPr lang="zh-CN" altLang="en-US" sz="1400" dirty="0"/>
                        <a:t>销售</a:t>
                      </a:r>
                      <a:r>
                        <a:rPr lang="en-US" altLang="zh-CN" sz="1400" dirty="0"/>
                        <a:t>/</a:t>
                      </a:r>
                      <a:r>
                        <a:rPr lang="zh-CN" altLang="en-US" sz="1400" dirty="0"/>
                        <a:t>劝说</a:t>
                      </a:r>
                      <a:r>
                        <a:rPr lang="en-US" altLang="zh-CN" sz="1400" dirty="0"/>
                        <a:t>/</a:t>
                      </a:r>
                      <a:r>
                        <a:rPr lang="zh-CN" altLang="en-US" sz="1400" dirty="0"/>
                        <a:t>诱导</a:t>
                      </a:r>
                    </a:p>
                  </a:txBody>
                  <a:tcPr anchor="ctr"/>
                </a:tc>
                <a:extLst>
                  <a:ext uri="{0D108BD9-81ED-4DB2-BD59-A6C34878D82A}">
                    <a16:rowId xmlns:a16="http://schemas.microsoft.com/office/drawing/2014/main" val="2882521480"/>
                  </a:ext>
                </a:extLst>
              </a:tr>
              <a:tr h="0">
                <a:tc vMerge="1">
                  <a:txBody>
                    <a:bodyPr/>
                    <a:lstStyle/>
                    <a:p>
                      <a:pPr algn="ctr">
                        <a:lnSpc>
                          <a:spcPts val="2000"/>
                        </a:lnSpc>
                      </a:pPr>
                      <a:endParaRPr lang="zh-CN" altLang="en-US" sz="1400" dirty="0"/>
                    </a:p>
                  </a:txBody>
                  <a:tcPr anchor="ctr"/>
                </a:tc>
                <a:tc gridSpan="3" vMerge="1">
                  <a:txBody>
                    <a:bodyPr/>
                    <a:lstStyle/>
                    <a:p>
                      <a:pPr algn="ctr">
                        <a:lnSpc>
                          <a:spcPts val="2000"/>
                        </a:lnSpc>
                      </a:pPr>
                      <a:endParaRPr lang="zh-CN" altLang="en-US" sz="1400"/>
                    </a:p>
                  </a:txBody>
                  <a:tcPr anchor="ctr"/>
                </a:tc>
                <a:tc hMerge="1" vMerge="1">
                  <a:txBody>
                    <a:bodyPr/>
                    <a:lstStyle/>
                    <a:p>
                      <a:pPr algn="ctr">
                        <a:lnSpc>
                          <a:spcPts val="2000"/>
                        </a:lnSpc>
                      </a:pPr>
                      <a:endParaRPr lang="zh-CN" altLang="en-US" sz="1400" dirty="0"/>
                    </a:p>
                  </a:txBody>
                  <a:tcPr anchor="ctr"/>
                </a:tc>
                <a:tc hMerge="1" vMerge="1">
                  <a:txBody>
                    <a:bodyPr/>
                    <a:lstStyle/>
                    <a:p>
                      <a:pPr algn="ctr">
                        <a:lnSpc>
                          <a:spcPts val="2000"/>
                        </a:lnSpc>
                      </a:pPr>
                      <a:endParaRPr lang="zh-CN" altLang="en-US" sz="1400" dirty="0"/>
                    </a:p>
                  </a:txBody>
                  <a:tcPr anchor="ctr"/>
                </a:tc>
                <a:tc>
                  <a:txBody>
                    <a:bodyPr/>
                    <a:lstStyle/>
                    <a:p>
                      <a:pPr algn="ctr">
                        <a:lnSpc>
                          <a:spcPts val="2000"/>
                        </a:lnSpc>
                      </a:pPr>
                      <a:r>
                        <a:rPr lang="zh-CN" altLang="en-US" sz="1400" dirty="0"/>
                        <a:t>管理</a:t>
                      </a:r>
                      <a:r>
                        <a:rPr lang="en-US" altLang="zh-CN" sz="1400" dirty="0"/>
                        <a:t>/</a:t>
                      </a:r>
                      <a:r>
                        <a:rPr lang="zh-CN" altLang="en-US" sz="1400" dirty="0"/>
                        <a:t>监督</a:t>
                      </a:r>
                    </a:p>
                  </a:txBody>
                  <a:tcPr anchor="ctr"/>
                </a:tc>
                <a:extLst>
                  <a:ext uri="{0D108BD9-81ED-4DB2-BD59-A6C34878D82A}">
                    <a16:rowId xmlns:a16="http://schemas.microsoft.com/office/drawing/2014/main" val="162479321"/>
                  </a:ext>
                </a:extLst>
              </a:tr>
              <a:tr h="280964">
                <a:tc vMerge="1">
                  <a:txBody>
                    <a:bodyPr/>
                    <a:lstStyle/>
                    <a:p>
                      <a:pPr algn="ctr">
                        <a:lnSpc>
                          <a:spcPts val="2000"/>
                        </a:lnSpc>
                      </a:pPr>
                      <a:endParaRPr lang="zh-CN" altLang="en-US" sz="1400" dirty="0"/>
                    </a:p>
                  </a:txBody>
                  <a:tcPr anchor="ctr"/>
                </a:tc>
                <a:tc rowSpan="3" gridSpan="3">
                  <a:txBody>
                    <a:bodyPr/>
                    <a:lstStyle/>
                    <a:p>
                      <a:pPr algn="ctr">
                        <a:lnSpc>
                          <a:spcPts val="2000"/>
                        </a:lnSpc>
                      </a:pPr>
                      <a:r>
                        <a:rPr lang="zh-CN" altLang="en-US" sz="1400" dirty="0"/>
                        <a:t>支持型任务（给予对方信息或服务等，不强求改变对方行为动机）</a:t>
                      </a:r>
                    </a:p>
                  </a:txBody>
                  <a:tcPr anchor="ctr"/>
                </a:tc>
                <a:tc rowSpan="3" hMerge="1">
                  <a:txBody>
                    <a:bodyPr/>
                    <a:lstStyle/>
                    <a:p>
                      <a:pPr algn="ctr">
                        <a:lnSpc>
                          <a:spcPts val="2000"/>
                        </a:lnSpc>
                      </a:pPr>
                      <a:endParaRPr lang="zh-CN" altLang="en-US" sz="1400" dirty="0"/>
                    </a:p>
                  </a:txBody>
                  <a:tcPr anchor="ctr"/>
                </a:tc>
                <a:tc rowSpan="3" hMerge="1">
                  <a:txBody>
                    <a:bodyPr/>
                    <a:lstStyle/>
                    <a:p>
                      <a:pPr algn="ctr">
                        <a:lnSpc>
                          <a:spcPts val="2000"/>
                        </a:lnSpc>
                      </a:pPr>
                      <a:endParaRPr lang="zh-CN" altLang="en-US" sz="1400" dirty="0"/>
                    </a:p>
                  </a:txBody>
                  <a:tcPr anchor="ctr"/>
                </a:tc>
                <a:tc>
                  <a:txBody>
                    <a:bodyPr/>
                    <a:lstStyle/>
                    <a:p>
                      <a:pPr algn="ctr">
                        <a:lnSpc>
                          <a:spcPts val="2000"/>
                        </a:lnSpc>
                      </a:pPr>
                      <a:r>
                        <a:rPr lang="zh-CN" altLang="en-US" sz="1400" dirty="0"/>
                        <a:t>服务</a:t>
                      </a:r>
                      <a:r>
                        <a:rPr lang="en-US" altLang="zh-CN" sz="1400" dirty="0"/>
                        <a:t>/</a:t>
                      </a:r>
                      <a:r>
                        <a:rPr lang="zh-CN" altLang="en-US" sz="1400" dirty="0"/>
                        <a:t>接待</a:t>
                      </a:r>
                    </a:p>
                  </a:txBody>
                  <a:tcPr anchor="ctr"/>
                </a:tc>
                <a:extLst>
                  <a:ext uri="{0D108BD9-81ED-4DB2-BD59-A6C34878D82A}">
                    <a16:rowId xmlns:a16="http://schemas.microsoft.com/office/drawing/2014/main" val="3319085178"/>
                  </a:ext>
                </a:extLst>
              </a:tr>
              <a:tr h="280964">
                <a:tc vMerge="1">
                  <a:txBody>
                    <a:bodyPr/>
                    <a:lstStyle/>
                    <a:p>
                      <a:pPr algn="ctr">
                        <a:lnSpc>
                          <a:spcPts val="2000"/>
                        </a:lnSpc>
                      </a:pPr>
                      <a:endParaRPr lang="zh-CN" altLang="en-US" sz="1400" dirty="0"/>
                    </a:p>
                  </a:txBody>
                  <a:tcPr anchor="ctr"/>
                </a:tc>
                <a:tc gridSpan="3" vMerge="1">
                  <a:txBody>
                    <a:bodyPr/>
                    <a:lstStyle/>
                    <a:p>
                      <a:pPr algn="ctr">
                        <a:lnSpc>
                          <a:spcPts val="2000"/>
                        </a:lnSpc>
                      </a:pPr>
                      <a:endParaRPr lang="zh-CN" altLang="en-US" sz="1400"/>
                    </a:p>
                  </a:txBody>
                  <a:tcPr anchor="ctr"/>
                </a:tc>
                <a:tc hMerge="1" vMerge="1">
                  <a:txBody>
                    <a:bodyPr/>
                    <a:lstStyle/>
                    <a:p>
                      <a:pPr algn="ctr">
                        <a:lnSpc>
                          <a:spcPts val="2000"/>
                        </a:lnSpc>
                      </a:pPr>
                      <a:endParaRPr lang="zh-CN" altLang="en-US" sz="1400" dirty="0"/>
                    </a:p>
                  </a:txBody>
                  <a:tcPr anchor="ctr"/>
                </a:tc>
                <a:tc hMerge="1" vMerge="1">
                  <a:txBody>
                    <a:bodyPr/>
                    <a:lstStyle/>
                    <a:p>
                      <a:pPr algn="ctr">
                        <a:lnSpc>
                          <a:spcPts val="2000"/>
                        </a:lnSpc>
                      </a:pPr>
                      <a:endParaRPr lang="zh-CN" altLang="en-US" sz="1400" dirty="0"/>
                    </a:p>
                  </a:txBody>
                  <a:tcPr anchor="ctr"/>
                </a:tc>
                <a:tc>
                  <a:txBody>
                    <a:bodyPr/>
                    <a:lstStyle/>
                    <a:p>
                      <a:pPr algn="ctr">
                        <a:lnSpc>
                          <a:spcPts val="2000"/>
                        </a:lnSpc>
                      </a:pPr>
                      <a:r>
                        <a:rPr lang="zh-CN" altLang="en-US" sz="1400" dirty="0"/>
                        <a:t>教学</a:t>
                      </a:r>
                      <a:r>
                        <a:rPr lang="en-US" altLang="zh-CN" sz="1400" dirty="0"/>
                        <a:t>/</a:t>
                      </a:r>
                      <a:r>
                        <a:rPr lang="zh-CN" altLang="en-US" sz="1400" dirty="0"/>
                        <a:t>培训</a:t>
                      </a:r>
                      <a:r>
                        <a:rPr lang="en-US" altLang="zh-CN" sz="1400" dirty="0"/>
                        <a:t>/</a:t>
                      </a:r>
                      <a:r>
                        <a:rPr lang="zh-CN" altLang="en-US" sz="1400" dirty="0"/>
                        <a:t>辅导</a:t>
                      </a:r>
                    </a:p>
                  </a:txBody>
                  <a:tcPr anchor="ctr"/>
                </a:tc>
                <a:extLst>
                  <a:ext uri="{0D108BD9-81ED-4DB2-BD59-A6C34878D82A}">
                    <a16:rowId xmlns:a16="http://schemas.microsoft.com/office/drawing/2014/main" val="486096473"/>
                  </a:ext>
                </a:extLst>
              </a:tr>
              <a:tr h="0">
                <a:tc vMerge="1">
                  <a:txBody>
                    <a:bodyPr/>
                    <a:lstStyle/>
                    <a:p>
                      <a:pPr algn="ctr">
                        <a:lnSpc>
                          <a:spcPts val="2000"/>
                        </a:lnSpc>
                      </a:pPr>
                      <a:endParaRPr lang="zh-CN" altLang="en-US" sz="1400" dirty="0"/>
                    </a:p>
                  </a:txBody>
                  <a:tcPr anchor="ctr"/>
                </a:tc>
                <a:tc gridSpan="3" vMerge="1">
                  <a:txBody>
                    <a:bodyPr/>
                    <a:lstStyle/>
                    <a:p>
                      <a:pPr algn="ctr">
                        <a:lnSpc>
                          <a:spcPts val="2000"/>
                        </a:lnSpc>
                      </a:pPr>
                      <a:endParaRPr lang="zh-CN" altLang="en-US" sz="1400"/>
                    </a:p>
                  </a:txBody>
                  <a:tcPr anchor="ctr"/>
                </a:tc>
                <a:tc hMerge="1" vMerge="1">
                  <a:txBody>
                    <a:bodyPr/>
                    <a:lstStyle/>
                    <a:p>
                      <a:pPr algn="ctr">
                        <a:lnSpc>
                          <a:spcPts val="2000"/>
                        </a:lnSpc>
                      </a:pPr>
                      <a:endParaRPr lang="zh-CN" altLang="en-US" sz="1400"/>
                    </a:p>
                  </a:txBody>
                  <a:tcPr anchor="ctr"/>
                </a:tc>
                <a:tc hMerge="1" vMerge="1">
                  <a:txBody>
                    <a:bodyPr/>
                    <a:lstStyle/>
                    <a:p>
                      <a:pPr algn="ctr">
                        <a:lnSpc>
                          <a:spcPts val="2000"/>
                        </a:lnSpc>
                      </a:pPr>
                      <a:endParaRPr lang="zh-CN" altLang="en-US" sz="1400" dirty="0"/>
                    </a:p>
                  </a:txBody>
                  <a:tcPr anchor="ctr"/>
                </a:tc>
                <a:tc>
                  <a:txBody>
                    <a:bodyPr/>
                    <a:lstStyle/>
                    <a:p>
                      <a:pPr algn="ctr">
                        <a:lnSpc>
                          <a:spcPts val="2000"/>
                        </a:lnSpc>
                      </a:pPr>
                      <a:r>
                        <a:rPr lang="zh-CN" altLang="en-US" sz="1400" dirty="0"/>
                        <a:t>关怀</a:t>
                      </a:r>
                    </a:p>
                  </a:txBody>
                  <a:tcPr anchor="ctr"/>
                </a:tc>
                <a:extLst>
                  <a:ext uri="{0D108BD9-81ED-4DB2-BD59-A6C34878D82A}">
                    <a16:rowId xmlns:a16="http://schemas.microsoft.com/office/drawing/2014/main" val="2274181923"/>
                  </a:ext>
                </a:extLst>
              </a:tr>
            </a:tbl>
          </a:graphicData>
        </a:graphic>
      </p:graphicFrame>
    </p:spTree>
    <p:custDataLst>
      <p:tags r:id="rId1"/>
    </p:custDataLst>
    <p:extLst>
      <p:ext uri="{BB962C8B-B14F-4D97-AF65-F5344CB8AC3E}">
        <p14:creationId xmlns:p14="http://schemas.microsoft.com/office/powerpoint/2010/main" val="4000252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8651483" cy="441325"/>
          </a:xfrm>
        </p:spPr>
        <p:txBody>
          <a:bodyPr/>
          <a:lstStyle/>
          <a:p>
            <a:r>
              <a:rPr lang="zh-CN" altLang="en-US" dirty="0">
                <a:solidFill>
                  <a:schemeClr val="accent1"/>
                </a:solidFill>
              </a:rPr>
              <a:t>第二节 人工智能发展影响经济增长的理论模型</a:t>
            </a:r>
          </a:p>
        </p:txBody>
      </p:sp>
      <p:sp>
        <p:nvSpPr>
          <p:cNvPr id="4" name="文本框 3">
            <a:extLst>
              <a:ext uri="{FF2B5EF4-FFF2-40B4-BE49-F238E27FC236}">
                <a16:creationId xmlns:a16="http://schemas.microsoft.com/office/drawing/2014/main" id="{78CD4A85-2751-4AB8-88D7-D7C3D2BB41C3}"/>
              </a:ext>
            </a:extLst>
          </p:cNvPr>
          <p:cNvSpPr txBox="1"/>
          <p:nvPr/>
        </p:nvSpPr>
        <p:spPr>
          <a:xfrm>
            <a:off x="357836" y="933669"/>
            <a:ext cx="5554554" cy="400110"/>
          </a:xfrm>
          <a:prstGeom prst="rect">
            <a:avLst/>
          </a:prstGeom>
          <a:noFill/>
        </p:spPr>
        <p:txBody>
          <a:bodyPr wrap="square" rtlCol="0">
            <a:spAutoFit/>
          </a:bodyPr>
          <a:lstStyle/>
          <a:p>
            <a:pPr algn="just"/>
            <a:r>
              <a:rPr lang="zh-CN" altLang="en-US" sz="2000" b="1" dirty="0"/>
              <a:t>小结</a:t>
            </a:r>
          </a:p>
        </p:txBody>
      </p:sp>
      <p:sp>
        <p:nvSpPr>
          <p:cNvPr id="2" name="圆角矩形 1">
            <a:extLst>
              <a:ext uri="{FF2B5EF4-FFF2-40B4-BE49-F238E27FC236}">
                <a16:creationId xmlns:a16="http://schemas.microsoft.com/office/drawing/2014/main" id="{53A70688-838F-7903-D608-553B403C030F}"/>
              </a:ext>
            </a:extLst>
          </p:cNvPr>
          <p:cNvSpPr/>
          <p:nvPr/>
        </p:nvSpPr>
        <p:spPr>
          <a:xfrm>
            <a:off x="1508183" y="1639345"/>
            <a:ext cx="696912" cy="4538119"/>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800" b="1" dirty="0"/>
              <a:t>人工智能发展对经济增长的影响机制</a:t>
            </a:r>
            <a:endParaRPr kumimoji="1" lang="zh-CN" altLang="en-US" b="1" dirty="0"/>
          </a:p>
        </p:txBody>
      </p:sp>
      <p:sp>
        <p:nvSpPr>
          <p:cNvPr id="3" name="矩形 2">
            <a:extLst>
              <a:ext uri="{FF2B5EF4-FFF2-40B4-BE49-F238E27FC236}">
                <a16:creationId xmlns:a16="http://schemas.microsoft.com/office/drawing/2014/main" id="{BC39A6E4-8BB1-E20F-E46B-3EB1F64973CB}"/>
              </a:ext>
            </a:extLst>
          </p:cNvPr>
          <p:cNvSpPr/>
          <p:nvPr/>
        </p:nvSpPr>
        <p:spPr>
          <a:xfrm>
            <a:off x="3135116" y="1431008"/>
            <a:ext cx="7548701" cy="1241578"/>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10000"/>
              </a:lnSpc>
            </a:pPr>
            <a:r>
              <a:rPr lang="en-US" altLang="zh-CN" b="1" dirty="0"/>
              <a:t>1.</a:t>
            </a:r>
            <a:r>
              <a:rPr lang="zh-CN" altLang="en-US" b="1" dirty="0"/>
              <a:t> 进一步自动化（</a:t>
            </a:r>
            <a:r>
              <a:rPr lang="en-US" altLang="zh-CN" b="1" dirty="0"/>
              <a:t>I ↑</a:t>
            </a:r>
            <a:r>
              <a:rPr lang="zh-CN" altLang="en-US" b="1" dirty="0"/>
              <a:t>）</a:t>
            </a:r>
            <a:endParaRPr lang="en-US" altLang="zh-CN" dirty="0"/>
          </a:p>
          <a:p>
            <a:pPr marL="742950" lvl="1" indent="-285750" algn="just">
              <a:lnSpc>
                <a:spcPct val="110000"/>
              </a:lnSpc>
              <a:buFont typeface="Arial" panose="020B0604020202020204" pitchFamily="34" charset="0"/>
              <a:buChar char="•"/>
            </a:pPr>
            <a:r>
              <a:rPr lang="zh-CN" altLang="en-US" sz="1600" dirty="0"/>
              <a:t>人工智能降低边际任务的资本成本或提高机器执行效率；</a:t>
            </a:r>
          </a:p>
          <a:p>
            <a:pPr marL="742950" lvl="1" indent="-285750" algn="just">
              <a:lnSpc>
                <a:spcPct val="110000"/>
              </a:lnSpc>
              <a:buFont typeface="Arial" panose="020B0604020202020204" pitchFamily="34" charset="0"/>
              <a:buChar char="•"/>
            </a:pPr>
            <a:r>
              <a:rPr lang="zh-CN" altLang="en-US" sz="1600" dirty="0"/>
              <a:t>典型例子：</a:t>
            </a:r>
            <a:r>
              <a:rPr lang="en-US" altLang="zh-CN" sz="1600" dirty="0"/>
              <a:t>LLMs </a:t>
            </a:r>
            <a:r>
              <a:rPr lang="zh-CN" altLang="en-US" sz="1600" dirty="0"/>
              <a:t>接管写作、翻译、客服等任务；</a:t>
            </a:r>
          </a:p>
          <a:p>
            <a:pPr marL="742950" lvl="1" indent="-285750" algn="just">
              <a:lnSpc>
                <a:spcPct val="110000"/>
              </a:lnSpc>
              <a:buFont typeface="Arial" panose="020B0604020202020204" pitchFamily="34" charset="0"/>
              <a:buChar char="•"/>
            </a:pPr>
            <a:r>
              <a:rPr lang="zh-CN" altLang="en-US" sz="1600" dirty="0"/>
              <a:t>结果：推动自动化边界外移，提高生产效率。</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BCEF597-3318-28DE-F767-A685000B003C}"/>
                  </a:ext>
                </a:extLst>
              </p:cNvPr>
              <p:cNvSpPr/>
              <p:nvPr/>
            </p:nvSpPr>
            <p:spPr>
              <a:xfrm>
                <a:off x="3135113" y="2790975"/>
                <a:ext cx="7548701" cy="1241579"/>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nSpc>
                    <a:spcPct val="110000"/>
                  </a:lnSpc>
                </a:pPr>
                <a:r>
                  <a:rPr lang="en-US" altLang="zh-CN" b="1" dirty="0"/>
                  <a:t>2.</a:t>
                </a:r>
                <a:r>
                  <a:rPr lang="zh-CN" altLang="en-US" b="1" dirty="0"/>
                  <a:t> 任务互补效应（</a:t>
                </a:r>
                <a:r>
                  <a:rPr lang="zh-CN" altLang="zh-CN" dirty="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𝛾</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dirty="0">
                    <a:effectLst/>
                  </a:rPr>
                  <a:t> </a:t>
                </a:r>
                <a:r>
                  <a:rPr lang="en-US" altLang="zh-CN" b="1" dirty="0"/>
                  <a:t>↑ </a:t>
                </a:r>
                <a:r>
                  <a:rPr lang="zh-CN" altLang="en-US" b="1" dirty="0"/>
                  <a:t>或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𝐿</m:t>
                        </m:r>
                      </m:sub>
                    </m:sSub>
                  </m:oMath>
                </a14:m>
                <a:r>
                  <a:rPr lang="zh-CN" altLang="zh-CN" dirty="0">
                    <a:effectLst/>
                  </a:rPr>
                  <a:t> </a:t>
                </a:r>
                <a:r>
                  <a:rPr lang="en-US" altLang="zh-CN" b="1" dirty="0"/>
                  <a:t>↑</a:t>
                </a:r>
                <a:r>
                  <a:rPr lang="zh-CN" altLang="en-US" b="1" dirty="0"/>
                  <a:t>）</a:t>
                </a:r>
                <a:endParaRPr lang="en-US" altLang="zh-CN" dirty="0"/>
              </a:p>
              <a:p>
                <a:pPr marL="742950" lvl="1" indent="-285750">
                  <a:lnSpc>
                    <a:spcPct val="110000"/>
                  </a:lnSpc>
                  <a:buFont typeface="Arial" panose="020B0604020202020204" pitchFamily="34" charset="0"/>
                  <a:buChar char="•"/>
                </a:pPr>
                <a:r>
                  <a:rPr lang="en-US" altLang="zh-CN" sz="1600" dirty="0"/>
                  <a:t>AI</a:t>
                </a:r>
                <a:r>
                  <a:rPr lang="zh-CN" altLang="en-US" sz="1600" dirty="0"/>
                  <a:t>为劳动提供信息支持，提高劳动生产率；</a:t>
                </a:r>
              </a:p>
              <a:p>
                <a:pPr marL="742950" lvl="1" indent="-285750">
                  <a:lnSpc>
                    <a:spcPct val="110000"/>
                  </a:lnSpc>
                  <a:buFont typeface="Arial" panose="020B0604020202020204" pitchFamily="34" charset="0"/>
                  <a:buChar char="•"/>
                </a:pPr>
                <a:r>
                  <a:rPr lang="zh-CN" altLang="en-US" sz="1600" dirty="0"/>
                  <a:t>自动化部分子任务后，人类可在非自动化任务中深耕；</a:t>
                </a:r>
              </a:p>
              <a:p>
                <a:pPr marL="742950" lvl="1" indent="-285750">
                  <a:lnSpc>
                    <a:spcPct val="110000"/>
                  </a:lnSpc>
                  <a:buFont typeface="Arial" panose="020B0604020202020204" pitchFamily="34" charset="0"/>
                  <a:buChar char="•"/>
                </a:pPr>
                <a:r>
                  <a:rPr lang="zh-CN" altLang="en-US" sz="1600" dirty="0"/>
                  <a:t>当生产率效应 </a:t>
                </a:r>
                <a:r>
                  <a:rPr lang="en-US" altLang="zh-CN" sz="1600" dirty="0"/>
                  <a:t>&gt; </a:t>
                </a:r>
                <a:r>
                  <a:rPr lang="zh-CN" altLang="en-US" sz="1600" dirty="0"/>
                  <a:t>替代效应时，整体劳动需求上升。</a:t>
                </a:r>
              </a:p>
            </p:txBody>
          </p:sp>
        </mc:Choice>
        <mc:Fallback xmlns="">
          <p:sp>
            <p:nvSpPr>
              <p:cNvPr id="5" name="矩形 4">
                <a:extLst>
                  <a:ext uri="{FF2B5EF4-FFF2-40B4-BE49-F238E27FC236}">
                    <a16:creationId xmlns:a16="http://schemas.microsoft.com/office/drawing/2014/main" id="{8BCEF597-3318-28DE-F767-A685000B003C}"/>
                  </a:ext>
                </a:extLst>
              </p:cNvPr>
              <p:cNvSpPr>
                <a:spLocks noRot="1" noChangeAspect="1" noMove="1" noResize="1" noEditPoints="1" noAdjustHandles="1" noChangeArrowheads="1" noChangeShapeType="1" noTextEdit="1"/>
              </p:cNvSpPr>
              <p:nvPr/>
            </p:nvSpPr>
            <p:spPr>
              <a:xfrm>
                <a:off x="3135113" y="2790975"/>
                <a:ext cx="7548701" cy="1241579"/>
              </a:xfrm>
              <a:prstGeom prst="rect">
                <a:avLst/>
              </a:prstGeom>
              <a:blipFill>
                <a:blip r:embed="rId4"/>
                <a:stretch>
                  <a:fillRect l="-670" t="-2000" b="-1000"/>
                </a:stretch>
              </a:blipFill>
              <a:ln w="19050">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3E12E9F-B76E-DCA0-26ED-F0CE761A7E70}"/>
                  </a:ext>
                </a:extLst>
              </p:cNvPr>
              <p:cNvSpPr/>
              <p:nvPr/>
            </p:nvSpPr>
            <p:spPr>
              <a:xfrm>
                <a:off x="3135114" y="4150943"/>
                <a:ext cx="7548701" cy="1068148"/>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nSpc>
                    <a:spcPct val="110000"/>
                  </a:lnSpc>
                </a:pPr>
                <a:r>
                  <a:rPr lang="en-US" altLang="zh-CN" b="1" dirty="0"/>
                  <a:t>3.</a:t>
                </a:r>
                <a:r>
                  <a:rPr lang="zh-CN" altLang="en-US" b="1" dirty="0"/>
                  <a:t> 自动化深化与新任务创造（</a:t>
                </a:r>
                <a:r>
                  <a:rPr lang="zh-CN" altLang="zh-CN" dirty="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𝛾</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b="1" dirty="0"/>
                  <a:t> ↑</a:t>
                </a:r>
                <a:r>
                  <a:rPr lang="zh-CN" altLang="en-US" b="1" dirty="0"/>
                  <a:t>，</a:t>
                </a:r>
                <a:r>
                  <a:rPr lang="en-US" altLang="zh-CN" dirty="0"/>
                  <a:t> </a:t>
                </a:r>
                <a14:m>
                  <m:oMath xmlns:m="http://schemas.openxmlformats.org/officeDocument/2006/math">
                    <m:r>
                      <a:rPr lang="en-US" altLang="zh-CN" i="1">
                        <a:latin typeface="Cambria Math" panose="02040503050406030204" pitchFamily="18" charset="0"/>
                      </a:rPr>
                      <m:t>𝜌</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a14:m>
                <a:r>
                  <a:rPr lang="en-US" altLang="zh-CN" b="1" dirty="0"/>
                  <a:t> </a:t>
                </a:r>
                <a14:m>
                  <m:oMath xmlns:m="http://schemas.openxmlformats.org/officeDocument/2006/math">
                    <m:r>
                      <a:rPr lang="en-US" altLang="zh-CN" b="1" i="1" dirty="0" smtClean="0">
                        <a:latin typeface="Cambria Math" panose="02040503050406030204" pitchFamily="18" charset="0"/>
                        <a:ea typeface="Cambria Math" panose="02040503050406030204" pitchFamily="18" charset="0"/>
                      </a:rPr>
                      <m:t>↓</m:t>
                    </m:r>
                  </m:oMath>
                </a14:m>
                <a:r>
                  <a:rPr lang="zh-CN" altLang="en-US" b="1" dirty="0"/>
                  <a:t>）</a:t>
                </a:r>
                <a:endParaRPr lang="en-US" altLang="zh-CN" dirty="0"/>
              </a:p>
              <a:p>
                <a:pPr marL="742950" lvl="1" indent="-285750" algn="just">
                  <a:lnSpc>
                    <a:spcPct val="110000"/>
                  </a:lnSpc>
                  <a:buFont typeface="Arial" panose="020B0604020202020204" pitchFamily="34" charset="0"/>
                  <a:buChar char="•"/>
                </a:pPr>
                <a:r>
                  <a:rPr lang="en-US" altLang="zh-CN" sz="1600" dirty="0"/>
                  <a:t>AI</a:t>
                </a:r>
                <a:r>
                  <a:rPr lang="zh-CN" altLang="en-US" sz="1600" dirty="0"/>
                  <a:t>在</a:t>
                </a:r>
                <a:r>
                  <a:rPr lang="en-US" altLang="zh-CN" sz="1600" dirty="0"/>
                  <a:t>IT</a:t>
                </a:r>
                <a:r>
                  <a:rPr lang="zh-CN" altLang="en-US" sz="1600" dirty="0"/>
                  <a:t>安全、自动控制、精密制造等领域强化资本性能；</a:t>
                </a:r>
              </a:p>
              <a:p>
                <a:pPr marL="742950" lvl="1" indent="-285750" algn="just">
                  <a:lnSpc>
                    <a:spcPct val="110000"/>
                  </a:lnSpc>
                  <a:buFont typeface="Arial" panose="020B0604020202020204" pitchFamily="34" charset="0"/>
                  <a:buChar char="•"/>
                </a:pPr>
                <a:r>
                  <a:rPr lang="zh-CN" altLang="en-US" sz="1600" dirty="0"/>
                  <a:t>同时催生新产品与新任务，拓展经济活动范围。</a:t>
                </a:r>
              </a:p>
            </p:txBody>
          </p:sp>
        </mc:Choice>
        <mc:Fallback xmlns="">
          <p:sp>
            <p:nvSpPr>
              <p:cNvPr id="7" name="矩形 6">
                <a:extLst>
                  <a:ext uri="{FF2B5EF4-FFF2-40B4-BE49-F238E27FC236}">
                    <a16:creationId xmlns:a16="http://schemas.microsoft.com/office/drawing/2014/main" id="{C3E12E9F-B76E-DCA0-26ED-F0CE761A7E70}"/>
                  </a:ext>
                </a:extLst>
              </p:cNvPr>
              <p:cNvSpPr>
                <a:spLocks noRot="1" noChangeAspect="1" noMove="1" noResize="1" noEditPoints="1" noAdjustHandles="1" noChangeArrowheads="1" noChangeShapeType="1" noTextEdit="1"/>
              </p:cNvSpPr>
              <p:nvPr/>
            </p:nvSpPr>
            <p:spPr>
              <a:xfrm>
                <a:off x="3135114" y="4150943"/>
                <a:ext cx="7548701" cy="1068148"/>
              </a:xfrm>
              <a:prstGeom prst="rect">
                <a:avLst/>
              </a:prstGeom>
              <a:blipFill>
                <a:blip r:embed="rId5"/>
                <a:stretch>
                  <a:fillRect l="-670" t="-2326"/>
                </a:stretch>
              </a:blipFill>
              <a:ln w="19050">
                <a:prstDash val="dash"/>
              </a:ln>
            </p:spPr>
            <p:txBody>
              <a:bodyPr/>
              <a:lstStyle/>
              <a:p>
                <a:r>
                  <a:rPr lang="zh-CN" altLang="en-US">
                    <a:noFill/>
                  </a:rPr>
                  <a:t> </a:t>
                </a:r>
              </a:p>
            </p:txBody>
          </p:sp>
        </mc:Fallback>
      </mc:AlternateContent>
      <p:sp>
        <p:nvSpPr>
          <p:cNvPr id="9" name="左大括号 8">
            <a:extLst>
              <a:ext uri="{FF2B5EF4-FFF2-40B4-BE49-F238E27FC236}">
                <a16:creationId xmlns:a16="http://schemas.microsoft.com/office/drawing/2014/main" id="{D921AE5A-53B6-7A65-1072-11DF88BCF8B7}"/>
              </a:ext>
            </a:extLst>
          </p:cNvPr>
          <p:cNvSpPr/>
          <p:nvPr/>
        </p:nvSpPr>
        <p:spPr>
          <a:xfrm>
            <a:off x="2497611" y="1469591"/>
            <a:ext cx="534202" cy="4877629"/>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BBC8DE7-79F2-6588-E680-911DF1AD8718}"/>
              </a:ext>
            </a:extLst>
          </p:cNvPr>
          <p:cNvSpPr/>
          <p:nvPr/>
        </p:nvSpPr>
        <p:spPr>
          <a:xfrm>
            <a:off x="3135113" y="5337480"/>
            <a:ext cx="7548701" cy="1241578"/>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nSpc>
                <a:spcPct val="110000"/>
              </a:lnSpc>
            </a:pPr>
            <a:r>
              <a:rPr lang="en-US" altLang="zh-CN" b="1" dirty="0"/>
              <a:t>4.</a:t>
            </a:r>
            <a:r>
              <a:rPr lang="zh-CN" altLang="en-US" b="1" dirty="0"/>
              <a:t> 元任务约束与增长极限</a:t>
            </a:r>
            <a:endParaRPr lang="zh-CN" altLang="en-US" dirty="0"/>
          </a:p>
          <a:p>
            <a:pPr marL="742950" lvl="1" indent="-285750" algn="just">
              <a:lnSpc>
                <a:spcPct val="110000"/>
              </a:lnSpc>
              <a:buFont typeface="Arial" panose="020B0604020202020204" pitchFamily="34" charset="0"/>
              <a:buChar char="•"/>
            </a:pPr>
            <a:r>
              <a:rPr lang="zh-CN" altLang="en-US" sz="1600" dirty="0"/>
              <a:t>人类工作由</a:t>
            </a:r>
            <a:r>
              <a:rPr lang="en-US" altLang="zh-CN" sz="1600" dirty="0"/>
              <a:t>16</a:t>
            </a:r>
            <a:r>
              <a:rPr lang="zh-CN" altLang="en-US" sz="1600" dirty="0"/>
              <a:t>类互补元任务组成；</a:t>
            </a:r>
          </a:p>
          <a:p>
            <a:pPr marL="742950" lvl="1" indent="-285750" algn="just">
              <a:lnSpc>
                <a:spcPct val="110000"/>
              </a:lnSpc>
              <a:buFont typeface="Arial" panose="020B0604020202020204" pitchFamily="34" charset="0"/>
              <a:buChar char="•"/>
            </a:pPr>
            <a:r>
              <a:rPr lang="en-US" altLang="zh-CN" sz="1600" dirty="0"/>
              <a:t>AI</a:t>
            </a:r>
            <a:r>
              <a:rPr lang="zh-CN" altLang="en-US" sz="1600" dirty="0"/>
              <a:t>短期内难以覆盖全部元任务；</a:t>
            </a:r>
          </a:p>
          <a:p>
            <a:pPr marL="742950" lvl="1" indent="-285750" algn="just">
              <a:lnSpc>
                <a:spcPct val="110000"/>
              </a:lnSpc>
              <a:buFont typeface="Arial" panose="020B0604020202020204" pitchFamily="34" charset="0"/>
              <a:buChar char="•"/>
            </a:pPr>
            <a:r>
              <a:rPr lang="zh-CN" altLang="en-US" sz="1600" dirty="0"/>
              <a:t>经济增长最终受限于“</a:t>
            </a:r>
            <a:r>
              <a:rPr lang="en-US" altLang="zh-CN" sz="1600" b="1" dirty="0"/>
              <a:t>AI</a:t>
            </a:r>
            <a:r>
              <a:rPr lang="zh-CN" altLang="en-US" sz="1600" b="1" dirty="0"/>
              <a:t>无法完成的任务增速</a:t>
            </a:r>
            <a:r>
              <a:rPr lang="zh-CN" altLang="en-US" sz="1600" dirty="0"/>
              <a:t>”，难以实现爆炸式增长。</a:t>
            </a:r>
          </a:p>
        </p:txBody>
      </p:sp>
    </p:spTree>
    <p:custDataLst>
      <p:tags r:id="rId1"/>
    </p:custDataLst>
    <p:extLst>
      <p:ext uri="{BB962C8B-B14F-4D97-AF65-F5344CB8AC3E}">
        <p14:creationId xmlns:p14="http://schemas.microsoft.com/office/powerpoint/2010/main" val="124789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BFB8F659-5DFC-2045-1BD5-031394D85870}"/>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78770AD6-AE66-B232-2372-10E3301D1F28}"/>
                </a:ext>
              </a:extLst>
            </p:cNvPr>
            <p:cNvSpPr/>
            <p:nvPr>
              <p:custDataLst>
                <p:tags r:id="rId1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a:extLst>
                <a:ext uri="{FF2B5EF4-FFF2-40B4-BE49-F238E27FC236}">
                  <a16:creationId xmlns:a16="http://schemas.microsoft.com/office/drawing/2014/main" id="{AFF851F8-6211-58BA-8E81-70C24A938CE2}"/>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a:extLst>
                <a:ext uri="{FF2B5EF4-FFF2-40B4-BE49-F238E27FC236}">
                  <a16:creationId xmlns:a16="http://schemas.microsoft.com/office/drawing/2014/main" id="{9977409D-AC4E-4099-618F-789585F3773A}"/>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02FF4F53-EB70-0298-1EAE-DCD7381BFED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FD950313-E84F-2671-D403-88F4B22F58D3}"/>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以下哪一项最准确地概括了人工智能“元任务模型”的核心思想？</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F339E142-E56F-1E89-D7D6-E635E357D73C}"/>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zh-CN" altLang="en-US" sz="2800" dirty="0"/>
              <a:t>人工智能通过替代整项任务来推动经济增长</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EBEF92E0-63D9-22F2-2D1A-9C36AAC90A39}"/>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zh-CN" altLang="en-US" sz="2800" dirty="0"/>
              <a:t>人工智能的经济影响取决于其可执行元任务的数量与成本变化</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1A1776A2-B1D9-21A1-4858-C948E72CC824}"/>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zh-CN" altLang="en-US" sz="2800" dirty="0"/>
              <a:t>人工智能只能在特定领域完成预设任务，无法跨场景应用</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FB2562C6-8328-03C7-16B3-7984F2F8A2A9}"/>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zh-CN" altLang="en-US" sz="2800" dirty="0"/>
              <a:t>人类工作无法被分解为更小的任务元素</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E9C372CB-2DB6-C46A-6F7A-1F7321D222F3}"/>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99DA33DE-E6F6-76F8-AF14-A1A0A1DD5F49}"/>
              </a:ext>
            </a:extLst>
          </p:cNvPr>
          <p:cNvSpPr>
            <a:spLocks noChangeAspect="1"/>
          </p:cNvSpPr>
          <p:nvPr>
            <p:custDataLst>
              <p:tags r:id="rId9"/>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A6F7FF4F-0CD1-65F5-AAF7-73DCD9F6CFC3}"/>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BECF2C33-4FA9-D7E3-0621-0BEBC70E6184}"/>
              </a:ext>
            </a:extLst>
          </p:cNvPr>
          <p:cNvSpPr>
            <a:spLocks noChangeAspect="1"/>
          </p:cNvSpPr>
          <p:nvPr>
            <p:custDataLst>
              <p:tags r:id="rId11"/>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9FB5F8D2-5D30-5F15-A6ED-7A6E3FAFFF66}"/>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AC3417AC-364D-41B8-8C0A-BC3D0EF85D0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901479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3D240F4-901E-8867-BC9C-C2AB8526E2BD}"/>
              </a:ext>
            </a:extLst>
          </p:cNvPr>
          <p:cNvGrpSpPr/>
          <p:nvPr>
            <p:custDataLst>
              <p:tags r:id="rId2"/>
            </p:custDataLst>
          </p:nvPr>
        </p:nvGrpSpPr>
        <p:grpSpPr>
          <a:xfrm>
            <a:off x="0" y="0"/>
            <a:ext cx="12192000" cy="635000"/>
            <a:chOff x="0" y="-14514"/>
            <a:chExt cx="12192000" cy="635000"/>
          </a:xfrm>
        </p:grpSpPr>
        <p:sp>
          <p:nvSpPr>
            <p:cNvPr id="4" name="TitleBackground">
              <a:extLst>
                <a:ext uri="{FF2B5EF4-FFF2-40B4-BE49-F238E27FC236}">
                  <a16:creationId xmlns:a16="http://schemas.microsoft.com/office/drawing/2014/main" id="{D8041DE2-2A53-9DF2-9692-3554D4A2521C}"/>
                </a:ext>
              </a:extLst>
            </p:cNvPr>
            <p:cNvSpPr/>
            <p:nvPr>
              <p:custDataLst>
                <p:tags r:id="rId14"/>
              </p:custDataLst>
            </p:nvPr>
          </p:nvSpPr>
          <p:spPr>
            <a:xfrm>
              <a:off x="0" y="-14514"/>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a:extLst>
                <a:ext uri="{FF2B5EF4-FFF2-40B4-BE49-F238E27FC236}">
                  <a16:creationId xmlns:a16="http://schemas.microsoft.com/office/drawing/2014/main" id="{17DC40A8-4E9A-71D3-C35B-9239458F9D2E}"/>
                </a:ext>
              </a:extLst>
            </p:cNvPr>
            <p:cNvSpPr/>
            <p:nvPr>
              <p:custDataLst>
                <p:tags r:id="rId15"/>
              </p:custDataLst>
            </p:nvPr>
          </p:nvSpPr>
          <p:spPr>
            <a:xfrm>
              <a:off x="0" y="-14514"/>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a:extLst>
                <a:ext uri="{FF2B5EF4-FFF2-40B4-BE49-F238E27FC236}">
                  <a16:creationId xmlns:a16="http://schemas.microsoft.com/office/drawing/2014/main" id="{ACEF6446-D9B6-6698-674F-9265DE6A40D9}"/>
                </a:ext>
              </a:extLst>
            </p:cNvPr>
            <p:cNvSpPr txBox="1"/>
            <p:nvPr>
              <p:custDataLst>
                <p:tags r:id="rId16"/>
              </p:custDataLst>
            </p:nvPr>
          </p:nvSpPr>
          <p:spPr>
            <a:xfrm>
              <a:off x="254000" y="-14514"/>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7" name="TipText">
              <a:extLst>
                <a:ext uri="{FF2B5EF4-FFF2-40B4-BE49-F238E27FC236}">
                  <a16:creationId xmlns:a16="http://schemas.microsoft.com/office/drawing/2014/main" id="{31958F69-1153-C5D2-73FA-F0D33E5F8637}"/>
                </a:ext>
              </a:extLst>
            </p:cNvPr>
            <p:cNvSpPr txBox="1"/>
            <p:nvPr>
              <p:custDataLst>
                <p:tags r:id="rId17"/>
              </p:custDataLst>
            </p:nvPr>
          </p:nvSpPr>
          <p:spPr>
            <a:xfrm>
              <a:off x="1525905" y="94706"/>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9" name="文本框 8">
            <a:extLst>
              <a:ext uri="{FF2B5EF4-FFF2-40B4-BE49-F238E27FC236}">
                <a16:creationId xmlns:a16="http://schemas.microsoft.com/office/drawing/2014/main" id="{9441767C-14E7-0DDD-787C-DF6C79D0FE06}"/>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根据人工智能发展对经济增长的影响机制，下列哪一项最能准确反映</a:t>
            </a:r>
            <a:r>
              <a:rPr lang="zh-CN" altLang="en-US" sz="2800" b="1" dirty="0"/>
              <a:t>人工智能长期影响经济增长的逻辑</a:t>
            </a:r>
            <a:r>
              <a:rPr lang="zh-CN" altLang="en-US" sz="2800" dirty="0"/>
              <a: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BE7FD273-638C-3D2F-CC93-E031D6273305}"/>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zh-CN" altLang="en-US" sz="2800" dirty="0"/>
              <a:t>人工智能主要通过提高劳动生产率与任务互补性推动经济增长</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F6376182-0A87-655D-AECA-3B72C2EDD9CB}"/>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zh-CN" altLang="en-US" sz="2800" dirty="0"/>
              <a:t>人工智能完全替代劳动，使经济增长无限加速</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02A2D1F0-ACC6-5ECF-B7B7-BE71E84C5186}"/>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zh-CN" altLang="en-US" sz="2800" dirty="0"/>
              <a:t>人工智能的影响仅体现在降低资本成本而非任务创新</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216EAA34-63D4-CA0E-7ED4-F27ADB2EE1E3}"/>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zh-CN" altLang="en-US" sz="2800" dirty="0"/>
              <a:t>人工智能具备执行所有元任务的能力，从而引发经济爆炸式增长</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0179824D-746E-0F66-9F98-BB92B3235C0F}"/>
              </a:ext>
            </a:extLst>
          </p:cNvPr>
          <p:cNvSpPr>
            <a:spLocks noChangeAspect="1"/>
          </p:cNvSpPr>
          <p:nvPr>
            <p:custDataLst>
              <p:tags r:id="rId8"/>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E21C6E91-15F3-F7FC-DEEE-749F22DB66AA}"/>
              </a:ext>
            </a:extLst>
          </p:cNvPr>
          <p:cNvSpPr>
            <a:spLocks noChangeAspect="1"/>
          </p:cNvSpPr>
          <p:nvPr>
            <p:custDataLst>
              <p:tags r:id="rId9"/>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FC102559-5FD8-698B-22CC-B8E062836B46}"/>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68C2C7E0-17EA-DF09-C23F-6A2A73638756}"/>
              </a:ext>
            </a:extLst>
          </p:cNvPr>
          <p:cNvSpPr>
            <a:spLocks noChangeAspect="1"/>
          </p:cNvSpPr>
          <p:nvPr>
            <p:custDataLst>
              <p:tags r:id="rId11"/>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D6E9442D-4B80-BE39-6CF6-2AA5DCDCCBAD}"/>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305AB631-9D93-2507-03CF-A30BD54500A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780936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252095" y="-34294"/>
            <a:ext cx="7939086" cy="6892294"/>
            <a:chOff x="4252095" y="-34294"/>
            <a:chExt cx="7939086" cy="6892294"/>
          </a:xfrm>
        </p:grpSpPr>
        <p:sp>
          <p:nvSpPr>
            <p:cNvPr id="17" name="任意多边形: 形状 16"/>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28488" y="2426303"/>
            <a:ext cx="7010399" cy="1853000"/>
            <a:chOff x="-58746" y="3273472"/>
            <a:chExt cx="12140523" cy="1772615"/>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03</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THREE</a:t>
            </a:r>
            <a:endParaRPr lang="zh-CN" altLang="en-US" sz="2400" dirty="0">
              <a:solidFill>
                <a:schemeClr val="accent1"/>
              </a:solidFill>
            </a:endParaRPr>
          </a:p>
        </p:txBody>
      </p:sp>
      <p:sp>
        <p:nvSpPr>
          <p:cNvPr id="25" name="文本框 24"/>
          <p:cNvSpPr txBox="1"/>
          <p:nvPr/>
        </p:nvSpPr>
        <p:spPr>
          <a:xfrm>
            <a:off x="5670550" y="2780955"/>
            <a:ext cx="5690176"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人工智能发展影响经济增长的产业化路径</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人工智能发展影响经济增长的产业化路径</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10327" y="930482"/>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en-US" sz="2000" b="1" dirty="0">
                <a:latin typeface="Arial" panose="020B0604020202020204" pitchFamily="34" charset="0"/>
              </a:rPr>
              <a:t>背景</a:t>
            </a:r>
            <a:endParaRPr lang="zh-CN" altLang="zh-CN" b="1" dirty="0">
              <a:latin typeface="Arial" panose="020B0604020202020204" pitchFamily="34" charset="0"/>
            </a:endParaRPr>
          </a:p>
        </p:txBody>
      </p:sp>
      <p:sp>
        <p:nvSpPr>
          <p:cNvPr id="2" name="文本框 1">
            <a:extLst>
              <a:ext uri="{FF2B5EF4-FFF2-40B4-BE49-F238E27FC236}">
                <a16:creationId xmlns:a16="http://schemas.microsoft.com/office/drawing/2014/main" id="{FD3AEADB-6F23-F25F-8B30-98E2D415BF37}"/>
              </a:ext>
            </a:extLst>
          </p:cNvPr>
          <p:cNvSpPr txBox="1"/>
          <p:nvPr/>
        </p:nvSpPr>
        <p:spPr>
          <a:xfrm>
            <a:off x="355597" y="1466418"/>
            <a:ext cx="6547007" cy="2369880"/>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1.</a:t>
            </a:r>
            <a:r>
              <a:rPr lang="zh-CN" altLang="en-US" b="1" dirty="0"/>
              <a:t> 时代背景</a:t>
            </a:r>
          </a:p>
          <a:p>
            <a:pPr algn="just">
              <a:spcBef>
                <a:spcPts val="1200"/>
              </a:spcBef>
            </a:pPr>
            <a:r>
              <a:rPr lang="zh-CN" altLang="en-US" b="1" dirty="0"/>
              <a:t>全球化放缓带来两大挑战：</a:t>
            </a:r>
            <a:endParaRPr lang="zh-CN" altLang="en-US" dirty="0"/>
          </a:p>
          <a:p>
            <a:pPr marL="360000" lvl="1" indent="-285750" algn="just">
              <a:spcBef>
                <a:spcPts val="1200"/>
              </a:spcBef>
              <a:buFont typeface="Arial" panose="020B0604020202020204" pitchFamily="34" charset="0"/>
              <a:buChar char="•"/>
            </a:pPr>
            <a:r>
              <a:rPr lang="zh-CN" altLang="en-US" b="1" dirty="0"/>
              <a:t>纵向“卡脖子”</a:t>
            </a:r>
            <a:r>
              <a:rPr lang="zh-CN" altLang="en-US" dirty="0"/>
              <a:t>：核心技术受制于人，亟需加速追赶式创新；</a:t>
            </a:r>
          </a:p>
          <a:p>
            <a:pPr marL="360000" lvl="1" indent="-285750" algn="just">
              <a:spcBef>
                <a:spcPts val="1200"/>
              </a:spcBef>
              <a:buFont typeface="Arial" panose="020B0604020202020204" pitchFamily="34" charset="0"/>
              <a:buChar char="•"/>
            </a:pPr>
            <a:r>
              <a:rPr lang="zh-CN" altLang="en-US" b="1" dirty="0"/>
              <a:t>横向去中心化</a:t>
            </a:r>
            <a:r>
              <a:rPr lang="zh-CN" altLang="en-US" dirty="0"/>
              <a:t>：全球产业链重构，需通过引领式创新应对。</a:t>
            </a:r>
          </a:p>
          <a:p>
            <a:pPr algn="just">
              <a:spcBef>
                <a:spcPts val="1200"/>
              </a:spcBef>
            </a:pPr>
            <a:r>
              <a:rPr lang="en-US" altLang="zh-CN" b="1" dirty="0"/>
              <a:t>AI</a:t>
            </a:r>
            <a:r>
              <a:rPr lang="zh-CN" altLang="en-US" b="1" dirty="0"/>
              <a:t>赋能的新机遇：</a:t>
            </a:r>
            <a:r>
              <a:rPr lang="zh-CN" altLang="en-US" dirty="0"/>
              <a:t>大语言模型等</a:t>
            </a:r>
            <a:r>
              <a:rPr lang="en-US" altLang="zh-CN" dirty="0"/>
              <a:t>AI</a:t>
            </a:r>
            <a:r>
              <a:rPr lang="zh-CN" altLang="en-US" dirty="0"/>
              <a:t>进步为</a:t>
            </a:r>
            <a:r>
              <a:rPr lang="zh-CN" altLang="en-US" b="1" dirty="0"/>
              <a:t>兼顾追赶与引领创新</a:t>
            </a:r>
            <a:r>
              <a:rPr lang="zh-CN" altLang="en-US" dirty="0"/>
              <a:t>提供可能，但同时带来竞争格局重塑的风险。</a:t>
            </a:r>
          </a:p>
        </p:txBody>
      </p:sp>
      <p:sp>
        <p:nvSpPr>
          <p:cNvPr id="3" name="文本框 2">
            <a:extLst>
              <a:ext uri="{FF2B5EF4-FFF2-40B4-BE49-F238E27FC236}">
                <a16:creationId xmlns:a16="http://schemas.microsoft.com/office/drawing/2014/main" id="{D77E0938-5DB0-35C8-2CD9-24521E6CAE37}"/>
              </a:ext>
            </a:extLst>
          </p:cNvPr>
          <p:cNvSpPr txBox="1"/>
          <p:nvPr/>
        </p:nvSpPr>
        <p:spPr>
          <a:xfrm>
            <a:off x="7125631" y="1620306"/>
            <a:ext cx="4914915" cy="2062103"/>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2.</a:t>
            </a:r>
            <a:r>
              <a:rPr lang="zh-CN" altLang="en-US" b="1" dirty="0"/>
              <a:t> 中国制造业的“双刃剑”效应</a:t>
            </a:r>
          </a:p>
          <a:p>
            <a:pPr marL="285750" indent="-285750" algn="just">
              <a:spcBef>
                <a:spcPts val="1200"/>
              </a:spcBef>
              <a:buFont typeface="Arial" panose="020B0604020202020204" pitchFamily="34" charset="0"/>
              <a:buChar char="•"/>
            </a:pPr>
            <a:r>
              <a:rPr lang="zh-CN" altLang="en-US" b="1" dirty="0"/>
              <a:t>积极面：</a:t>
            </a:r>
            <a:r>
              <a:rPr lang="zh-CN" altLang="en-US" dirty="0"/>
              <a:t>人工智能有助于中国制造在</a:t>
            </a:r>
            <a:r>
              <a:rPr lang="zh-CN" altLang="en-US" b="1" dirty="0"/>
              <a:t>质量上加速追赶</a:t>
            </a:r>
            <a:r>
              <a:rPr lang="zh-CN" altLang="en-US" dirty="0"/>
              <a:t>，提升生产效率与附加值。</a:t>
            </a:r>
          </a:p>
          <a:p>
            <a:pPr marL="285750" indent="-285750" algn="just">
              <a:spcBef>
                <a:spcPts val="1200"/>
              </a:spcBef>
              <a:buFont typeface="Arial" panose="020B0604020202020204" pitchFamily="34" charset="0"/>
              <a:buChar char="•"/>
            </a:pPr>
            <a:r>
              <a:rPr lang="zh-CN" altLang="en-US" b="1" dirty="0"/>
              <a:t>消极面：</a:t>
            </a:r>
            <a:r>
              <a:rPr lang="zh-CN" altLang="en-US" dirty="0"/>
              <a:t>先发国家可借</a:t>
            </a:r>
            <a:r>
              <a:rPr lang="en-US" altLang="zh-CN" dirty="0"/>
              <a:t>AI</a:t>
            </a:r>
            <a:r>
              <a:rPr lang="zh-CN" altLang="en-US" dirty="0"/>
              <a:t>克服高成本劣势，加速</a:t>
            </a:r>
            <a:r>
              <a:rPr lang="zh-CN" altLang="en-US" b="1" dirty="0"/>
              <a:t>数量追赶</a:t>
            </a:r>
            <a:r>
              <a:rPr lang="zh-CN" altLang="en-US" dirty="0"/>
              <a:t>中国制造；一些后发国家也可能借</a:t>
            </a:r>
            <a:r>
              <a:rPr lang="en-US" altLang="zh-CN" dirty="0"/>
              <a:t>AI</a:t>
            </a:r>
            <a:r>
              <a:rPr lang="zh-CN" altLang="en-US" dirty="0"/>
              <a:t>机遇实现</a:t>
            </a:r>
            <a:r>
              <a:rPr lang="zh-CN" altLang="en-US" b="1" dirty="0"/>
              <a:t>跨越式发展</a:t>
            </a:r>
            <a:r>
              <a:rPr lang="zh-CN" altLang="en-US" dirty="0"/>
              <a:t>。</a:t>
            </a:r>
          </a:p>
        </p:txBody>
      </p:sp>
      <p:sp>
        <p:nvSpPr>
          <p:cNvPr id="5" name="文本框 4">
            <a:extLst>
              <a:ext uri="{FF2B5EF4-FFF2-40B4-BE49-F238E27FC236}">
                <a16:creationId xmlns:a16="http://schemas.microsoft.com/office/drawing/2014/main" id="{61647D5B-9818-E309-06B0-7057C1EF2A36}"/>
              </a:ext>
            </a:extLst>
          </p:cNvPr>
          <p:cNvSpPr txBox="1"/>
          <p:nvPr/>
        </p:nvSpPr>
        <p:spPr>
          <a:xfrm>
            <a:off x="355598" y="4114462"/>
            <a:ext cx="5576852" cy="2616101"/>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3.</a:t>
            </a:r>
            <a:r>
              <a:rPr lang="zh-CN" altLang="en-US" b="1" dirty="0"/>
              <a:t> 中国的结构性优势与政策重点</a:t>
            </a:r>
          </a:p>
          <a:p>
            <a:pPr marL="285750" indent="-285750" algn="just">
              <a:spcBef>
                <a:spcPts val="1200"/>
              </a:spcBef>
              <a:buFont typeface="Arial" panose="020B0604020202020204" pitchFamily="34" charset="0"/>
              <a:buChar char="•"/>
            </a:pPr>
            <a:r>
              <a:rPr lang="zh-CN" altLang="en-US" b="1" dirty="0"/>
              <a:t>规模优势</a:t>
            </a:r>
            <a:r>
              <a:rPr lang="zh-CN" altLang="en-US" dirty="0"/>
              <a:t>：大国市场与庞大数据规模形成</a:t>
            </a:r>
            <a:r>
              <a:rPr lang="en-US" altLang="zh-CN" dirty="0"/>
              <a:t>AI“</a:t>
            </a:r>
            <a:r>
              <a:rPr lang="zh-CN" altLang="en-US" dirty="0"/>
              <a:t>规模定律”的天然土壤。</a:t>
            </a:r>
          </a:p>
          <a:p>
            <a:pPr marL="285750" indent="-285750" algn="just">
              <a:spcBef>
                <a:spcPts val="1200"/>
              </a:spcBef>
              <a:buFont typeface="Arial" panose="020B0604020202020204" pitchFamily="34" charset="0"/>
              <a:buChar char="•"/>
            </a:pPr>
            <a:r>
              <a:rPr lang="zh-CN" altLang="en-US" b="1" dirty="0"/>
              <a:t>关键任务与政策方向：</a:t>
            </a:r>
            <a:r>
              <a:rPr lang="zh-CN" altLang="en-US" dirty="0"/>
              <a:t>优化生产关系，推动数据资源流动与共享；</a:t>
            </a:r>
            <a:r>
              <a:rPr lang="zh-CN" altLang="en-US" b="1" dirty="0"/>
              <a:t>加强国企竞争约束</a:t>
            </a:r>
            <a:r>
              <a:rPr lang="zh-CN" altLang="en-US" dirty="0"/>
              <a:t>，提升数据治理意识；</a:t>
            </a:r>
            <a:r>
              <a:rPr lang="zh-CN" altLang="en-US" b="1" dirty="0"/>
              <a:t>设立专项贷款</a:t>
            </a:r>
            <a:r>
              <a:rPr lang="zh-CN" altLang="en-US" dirty="0"/>
              <a:t>，支持民企</a:t>
            </a:r>
            <a:r>
              <a:rPr lang="en-US" altLang="zh-CN" dirty="0"/>
              <a:t>AI</a:t>
            </a:r>
            <a:r>
              <a:rPr lang="zh-CN" altLang="en-US" dirty="0"/>
              <a:t>数据化转型；在芯片等精密制造领域，打造</a:t>
            </a:r>
            <a:r>
              <a:rPr lang="zh-CN" altLang="en-US" b="1" dirty="0"/>
              <a:t>纵向一体化的追赶式创新体系</a:t>
            </a:r>
            <a:r>
              <a:rPr lang="zh-CN" altLang="en-US" dirty="0"/>
              <a:t>。</a:t>
            </a:r>
          </a:p>
        </p:txBody>
      </p:sp>
      <p:sp>
        <p:nvSpPr>
          <p:cNvPr id="7" name="文本框 6">
            <a:extLst>
              <a:ext uri="{FF2B5EF4-FFF2-40B4-BE49-F238E27FC236}">
                <a16:creationId xmlns:a16="http://schemas.microsoft.com/office/drawing/2014/main" id="{C0F0BB84-CA72-9AB2-EE3E-81EB5D8E3F27}"/>
              </a:ext>
            </a:extLst>
          </p:cNvPr>
          <p:cNvSpPr txBox="1"/>
          <p:nvPr/>
        </p:nvSpPr>
        <p:spPr>
          <a:xfrm>
            <a:off x="6463694" y="4114462"/>
            <a:ext cx="5576852" cy="2062103"/>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4.</a:t>
            </a:r>
            <a:r>
              <a:rPr lang="zh-CN" altLang="en-US" b="1" dirty="0"/>
              <a:t> “仿制</a:t>
            </a:r>
            <a:r>
              <a:rPr lang="en-US" altLang="zh-CN" b="1" dirty="0"/>
              <a:t>—</a:t>
            </a:r>
            <a:r>
              <a:rPr lang="zh-CN" altLang="en-US" b="1" dirty="0"/>
              <a:t>创新”悖论与知识产权困境</a:t>
            </a:r>
          </a:p>
          <a:p>
            <a:pPr marL="285750" indent="-285750" algn="just">
              <a:spcBef>
                <a:spcPts val="1200"/>
              </a:spcBef>
              <a:buFont typeface="Arial" panose="020B0604020202020204" pitchFamily="34" charset="0"/>
              <a:buChar char="•"/>
            </a:pPr>
            <a:r>
              <a:rPr lang="zh-CN" altLang="en-US" b="1" dirty="0"/>
              <a:t>仿制能力增强 ≠ 引领创新提升</a:t>
            </a:r>
            <a:r>
              <a:rPr lang="zh-CN" altLang="en-US" dirty="0"/>
              <a:t>：产业</a:t>
            </a:r>
            <a:r>
              <a:rPr lang="en-US" altLang="zh-CN" dirty="0"/>
              <a:t>AI</a:t>
            </a:r>
            <a:r>
              <a:rPr lang="zh-CN" altLang="en-US" dirty="0"/>
              <a:t>化可能助力追赶，但不利于原创创新。</a:t>
            </a:r>
          </a:p>
          <a:p>
            <a:pPr marL="285750" indent="-285750" algn="just">
              <a:spcBef>
                <a:spcPts val="1200"/>
              </a:spcBef>
              <a:buFont typeface="Arial" panose="020B0604020202020204" pitchFamily="34" charset="0"/>
              <a:buChar char="•"/>
            </a:pPr>
            <a:r>
              <a:rPr lang="zh-CN" altLang="en-US" b="1" dirty="0"/>
              <a:t>知识产权困境：</a:t>
            </a:r>
            <a:r>
              <a:rPr lang="zh-CN" altLang="en-US" dirty="0"/>
              <a:t>算法专利性争议大；专利可能被</a:t>
            </a:r>
            <a:r>
              <a:rPr lang="zh-CN" altLang="en-US" b="1" dirty="0"/>
              <a:t>滥用为竞争壁垒</a:t>
            </a:r>
            <a:r>
              <a:rPr lang="zh-CN" altLang="en-US" dirty="0"/>
              <a:t>；规模效应强化大型企业垄断，</a:t>
            </a:r>
            <a:r>
              <a:rPr lang="zh-CN" altLang="en-US" b="1" dirty="0"/>
              <a:t>抑制中小企业创新活力</a:t>
            </a:r>
            <a:r>
              <a:rPr lang="zh-CN" altLang="en-US" dirty="0"/>
              <a:t>。</a:t>
            </a:r>
          </a:p>
        </p:txBody>
      </p:sp>
    </p:spTree>
    <p:custDataLst>
      <p:tags r:id="rId1"/>
    </p:custDataLst>
    <p:extLst>
      <p:ext uri="{BB962C8B-B14F-4D97-AF65-F5344CB8AC3E}">
        <p14:creationId xmlns:p14="http://schemas.microsoft.com/office/powerpoint/2010/main" val="414860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DBE97CF1-AE20-C008-8A55-22A91A36219C}"/>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8247F0A8-AEAC-0BFA-CB9E-A9FCEB81132A}"/>
                </a:ext>
              </a:extLst>
            </p:cNvPr>
            <p:cNvSpPr/>
            <p:nvPr>
              <p:custDataLst>
                <p:tags r:id="rId6"/>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a:extLst>
                <a:ext uri="{FF2B5EF4-FFF2-40B4-BE49-F238E27FC236}">
                  <a16:creationId xmlns:a16="http://schemas.microsoft.com/office/drawing/2014/main" id="{2AA41B99-5CD8-3EC6-230B-B37B81331365}"/>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a:extLst>
                <a:ext uri="{FF2B5EF4-FFF2-40B4-BE49-F238E27FC236}">
                  <a16:creationId xmlns:a16="http://schemas.microsoft.com/office/drawing/2014/main" id="{E9B7BC1F-5ECD-FA9B-76EE-1568D91873EB}"/>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9AFB3173-BD81-696D-2E2D-8D2150ECFEAE}"/>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7517A274-1CD8-B895-5AAD-3D6D0879B573}"/>
              </a:ext>
            </a:extLst>
          </p:cNvPr>
          <p:cNvSpPr txBox="1"/>
          <p:nvPr>
            <p:custDataLst>
              <p:tags r:id="rId3"/>
            </p:custDataLst>
          </p:nvPr>
        </p:nvSpPr>
        <p:spPr>
          <a:xfrm>
            <a:off x="928509" y="1888068"/>
            <a:ext cx="10651067" cy="2143125"/>
          </a:xfrm>
          <a:prstGeom prst="rect">
            <a:avLst/>
          </a:prstGeom>
          <a:noFill/>
        </p:spPr>
        <p:txBody>
          <a:bodyPr vert="horz" wrap="square" rtlCol="0" anchor="ctr" anchorCtr="0">
            <a:noAutofit/>
          </a:bodyPr>
          <a:lstStyle/>
          <a:p>
            <a:endParaRPr kumimoji="1" lang="en-US" altLang="zh-CN" sz="32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kumimoji="1" lang="zh-CN" altLang="en-US" sz="32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请同学们列举人工智能在不同产业中具体应用的现实案例。</a:t>
            </a:r>
          </a:p>
        </p:txBody>
      </p:sp>
      <p:sp>
        <p:nvSpPr>
          <p:cNvPr id="14" name="圆角矩形 13">
            <a:extLst>
              <a:ext uri="{FF2B5EF4-FFF2-40B4-BE49-F238E27FC236}">
                <a16:creationId xmlns:a16="http://schemas.microsoft.com/office/drawing/2014/main" id="{B73FEB42-8E5F-FC79-9307-9BDA584F4E43}"/>
              </a:ext>
            </a:extLst>
          </p:cNvPr>
          <p:cNvSpPr/>
          <p:nvPr>
            <p:custDataLst>
              <p:tags r:id="rId4"/>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pic>
        <p:nvPicPr>
          <p:cNvPr id="7" name="图片 6">
            <a:extLst>
              <a:ext uri="{FF2B5EF4-FFF2-40B4-BE49-F238E27FC236}">
                <a16:creationId xmlns:a16="http://schemas.microsoft.com/office/drawing/2014/main" id="{101C6BA9-E694-E6A8-BFAA-C2FB8C4295A5}"/>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50537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人工智能发展影响经济增长的产业化路径</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521117" y="930482"/>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zh-CN" sz="2000" b="1" dirty="0">
                <a:effectLst/>
                <a:latin typeface="+mn-ea"/>
                <a:cs typeface="Times New Roman" panose="02020603050405020304" pitchFamily="18" charset="0"/>
              </a:rPr>
              <a:t>二、人工智能对传统产业增长的影响</a:t>
            </a:r>
            <a:endParaRPr lang="en-US" altLang="zh-CN" sz="2000" b="1" dirty="0">
              <a:effectLst/>
              <a:latin typeface="+mn-ea"/>
              <a:cs typeface="Times New Roman" panose="02020603050405020304" pitchFamily="18" charset="0"/>
            </a:endParaRPr>
          </a:p>
        </p:txBody>
      </p:sp>
      <p:sp>
        <p:nvSpPr>
          <p:cNvPr id="2" name="Rectangle 3">
            <a:extLst>
              <a:ext uri="{FF2B5EF4-FFF2-40B4-BE49-F238E27FC236}">
                <a16:creationId xmlns:a16="http://schemas.microsoft.com/office/drawing/2014/main" id="{29017D9F-3414-2DCA-2C4C-6CFB8733E778}"/>
              </a:ext>
            </a:extLst>
          </p:cNvPr>
          <p:cNvSpPr>
            <a:spLocks noChangeArrowheads="1"/>
          </p:cNvSpPr>
          <p:nvPr/>
        </p:nvSpPr>
        <p:spPr bwMode="auto">
          <a:xfrm>
            <a:off x="521117" y="1330592"/>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en-US" sz="2000" b="1" dirty="0">
                <a:latin typeface="Arial" panose="020B0604020202020204" pitchFamily="34" charset="0"/>
              </a:rPr>
              <a:t>（一）</a:t>
            </a:r>
            <a:r>
              <a:rPr lang="en-US" altLang="zh-CN" sz="2000" b="1" dirty="0">
                <a:latin typeface="Arial" panose="020B0604020202020204" pitchFamily="34" charset="0"/>
              </a:rPr>
              <a:t>AI</a:t>
            </a:r>
            <a:r>
              <a:rPr lang="zh-CN" altLang="en-US" sz="2000" b="1" dirty="0">
                <a:latin typeface="Arial" panose="020B0604020202020204" pitchFamily="34" charset="0"/>
              </a:rPr>
              <a:t>对第一、二产业的影响</a:t>
            </a:r>
            <a:endParaRPr lang="zh-CN" altLang="zh-CN" dirty="0">
              <a:latin typeface="Arial" panose="020B0604020202020204" pitchFamily="34" charset="0"/>
            </a:endParaRPr>
          </a:p>
        </p:txBody>
      </p:sp>
      <p:sp>
        <p:nvSpPr>
          <p:cNvPr id="3" name="文本框 2">
            <a:extLst>
              <a:ext uri="{FF2B5EF4-FFF2-40B4-BE49-F238E27FC236}">
                <a16:creationId xmlns:a16="http://schemas.microsoft.com/office/drawing/2014/main" id="{F09E99B8-1B60-BAAE-A8CB-610B77FB46CF}"/>
              </a:ext>
            </a:extLst>
          </p:cNvPr>
          <p:cNvSpPr txBox="1"/>
          <p:nvPr/>
        </p:nvSpPr>
        <p:spPr>
          <a:xfrm>
            <a:off x="521116" y="1850530"/>
            <a:ext cx="5574883" cy="4585871"/>
          </a:xfrm>
          <a:prstGeom prst="rect">
            <a:avLst/>
          </a:prstGeom>
          <a:noFill/>
          <a:ln w="19050">
            <a:solidFill>
              <a:schemeClr val="accent1"/>
            </a:solidFill>
            <a:prstDash val="dash"/>
          </a:ln>
        </p:spPr>
        <p:txBody>
          <a:bodyPr wrap="square" rtlCol="0">
            <a:spAutoFit/>
          </a:bodyPr>
          <a:lstStyle/>
          <a:p>
            <a:pPr algn="just">
              <a:spcBef>
                <a:spcPts val="600"/>
              </a:spcBef>
            </a:pPr>
            <a:r>
              <a:rPr lang="en-US" altLang="zh-CN" b="1" dirty="0"/>
              <a:t>1.</a:t>
            </a:r>
            <a:r>
              <a:rPr lang="zh-CN" altLang="en-US" b="1" dirty="0"/>
              <a:t> 工业领域：从“机械化替代”到“智能化升级”</a:t>
            </a:r>
          </a:p>
          <a:p>
            <a:pPr algn="just">
              <a:spcBef>
                <a:spcPts val="600"/>
              </a:spcBef>
            </a:pPr>
            <a:r>
              <a:rPr lang="zh-CN" altLang="en-US" sz="1600" b="1" dirty="0"/>
              <a:t>核心趋势：工业机器人与智能制造并行推进</a:t>
            </a:r>
            <a:endParaRPr lang="zh-CN" altLang="en-US" sz="1600" dirty="0"/>
          </a:p>
          <a:p>
            <a:pPr marL="360000" lvl="1" indent="-285750" algn="just">
              <a:spcBef>
                <a:spcPts val="600"/>
              </a:spcBef>
              <a:buFont typeface="Arial" panose="020B0604020202020204" pitchFamily="34" charset="0"/>
              <a:buChar char="•"/>
            </a:pPr>
            <a:r>
              <a:rPr lang="en-US" altLang="zh-CN" sz="1600" dirty="0"/>
              <a:t>2013–2024</a:t>
            </a:r>
            <a:r>
              <a:rPr lang="zh-CN" altLang="en-US" sz="1600" dirty="0"/>
              <a:t>年，中国</a:t>
            </a:r>
            <a:r>
              <a:rPr lang="zh-CN" altLang="en-US" sz="1600" b="1" dirty="0"/>
              <a:t>连续</a:t>
            </a:r>
            <a:r>
              <a:rPr lang="en-US" altLang="zh-CN" sz="1600" b="1" dirty="0"/>
              <a:t>12</a:t>
            </a:r>
            <a:r>
              <a:rPr lang="zh-CN" altLang="en-US" sz="1600" b="1" dirty="0"/>
              <a:t>年为全球最大工业机器人市场</a:t>
            </a:r>
            <a:r>
              <a:rPr lang="zh-CN" altLang="en-US" sz="1600" dirty="0"/>
              <a:t>（国际机器人联合会数据）。</a:t>
            </a:r>
          </a:p>
          <a:p>
            <a:pPr marL="360000" lvl="1" indent="-285750" algn="just">
              <a:spcBef>
                <a:spcPts val="600"/>
              </a:spcBef>
              <a:buFont typeface="Arial" panose="020B0604020202020204" pitchFamily="34" charset="0"/>
              <a:buChar char="•"/>
            </a:pPr>
            <a:r>
              <a:rPr lang="zh-CN" altLang="en-US" sz="1600" dirty="0"/>
              <a:t>工业机器人已从自动化设备升级为具专家系统特征的“智能工人”。</a:t>
            </a:r>
          </a:p>
          <a:p>
            <a:pPr algn="just">
              <a:spcBef>
                <a:spcPts val="600"/>
              </a:spcBef>
            </a:pPr>
            <a:r>
              <a:rPr lang="zh-CN" altLang="en-US" sz="1600" b="1" dirty="0"/>
              <a:t>就业结构转型：</a:t>
            </a:r>
            <a:endParaRPr lang="zh-CN" altLang="en-US" sz="1600" dirty="0"/>
          </a:p>
          <a:p>
            <a:pPr marL="360000" lvl="1" indent="-285750" algn="just">
              <a:spcBef>
                <a:spcPts val="600"/>
              </a:spcBef>
              <a:buFont typeface="Arial" panose="020B0604020202020204" pitchFamily="34" charset="0"/>
              <a:buChar char="•"/>
            </a:pPr>
            <a:r>
              <a:rPr lang="zh-CN" altLang="en-US" sz="1600" dirty="0"/>
              <a:t>工业机器人并非制造业就业下降的根源，而是</a:t>
            </a:r>
            <a:r>
              <a:rPr lang="zh-CN" altLang="en-US" sz="1600" b="1" dirty="0"/>
              <a:t>岗位的补充与延伸</a:t>
            </a:r>
            <a:r>
              <a:rPr lang="zh-CN" altLang="en-US" sz="1600" dirty="0"/>
              <a:t>。</a:t>
            </a:r>
          </a:p>
          <a:p>
            <a:pPr marL="360000" lvl="1" indent="-285750" algn="just">
              <a:spcBef>
                <a:spcPts val="600"/>
              </a:spcBef>
              <a:buFont typeface="Arial" panose="020B0604020202020204" pitchFamily="34" charset="0"/>
              <a:buChar char="•"/>
            </a:pPr>
            <a:r>
              <a:rPr lang="zh-CN" altLang="en-US" sz="1600" dirty="0"/>
              <a:t>劳动者由</a:t>
            </a:r>
            <a:r>
              <a:rPr lang="zh-CN" altLang="en-US" sz="1600" b="1" dirty="0"/>
              <a:t>繁重 → 非繁重、常规 → 非常规岗位</a:t>
            </a:r>
            <a:r>
              <a:rPr lang="zh-CN" altLang="en-US" sz="1600" dirty="0"/>
              <a:t>转移。</a:t>
            </a:r>
          </a:p>
          <a:p>
            <a:pPr marL="360000" lvl="1" indent="-285750" algn="just">
              <a:spcBef>
                <a:spcPts val="600"/>
              </a:spcBef>
              <a:buFont typeface="Arial" panose="020B0604020202020204" pitchFamily="34" charset="0"/>
              <a:buChar char="•"/>
            </a:pPr>
            <a:r>
              <a:rPr lang="zh-CN" altLang="en-US" sz="1600" dirty="0"/>
              <a:t>服务业的扩张吸纳了被替代的制造业劳动力，实现跨产业再就业。</a:t>
            </a:r>
          </a:p>
          <a:p>
            <a:pPr algn="just">
              <a:spcBef>
                <a:spcPts val="600"/>
              </a:spcBef>
            </a:pPr>
            <a:r>
              <a:rPr lang="zh-CN" altLang="en-US" sz="1600" b="1" dirty="0"/>
              <a:t>劳动健康改善：</a:t>
            </a:r>
            <a:endParaRPr lang="zh-CN" altLang="en-US" sz="1600" dirty="0"/>
          </a:p>
          <a:p>
            <a:pPr marL="360000" lvl="1" indent="-285750" algn="just">
              <a:spcBef>
                <a:spcPts val="600"/>
              </a:spcBef>
              <a:buFont typeface="Arial" panose="020B0604020202020204" pitchFamily="34" charset="0"/>
              <a:buChar char="•"/>
            </a:pPr>
            <a:r>
              <a:rPr lang="zh-CN" altLang="en-US" sz="1600" dirty="0"/>
              <a:t>机器人替代高风险、高强度任务，改善工作环境；</a:t>
            </a:r>
          </a:p>
          <a:p>
            <a:pPr marL="360000" lvl="1" indent="-285750" algn="just">
              <a:spcBef>
                <a:spcPts val="600"/>
              </a:spcBef>
              <a:buFont typeface="Arial" panose="020B0604020202020204" pitchFamily="34" charset="0"/>
              <a:buChar char="•"/>
            </a:pPr>
            <a:r>
              <a:rPr lang="zh-CN" altLang="en-US" sz="1600" dirty="0"/>
              <a:t>降低工伤与劳动强度，</a:t>
            </a:r>
            <a:r>
              <a:rPr lang="zh-CN" altLang="en-US" sz="1600" b="1" dirty="0"/>
              <a:t>促进职业安全与人本转型</a:t>
            </a:r>
            <a:r>
              <a:rPr lang="zh-CN" altLang="en-US" sz="1600" dirty="0"/>
              <a:t>。</a:t>
            </a:r>
          </a:p>
        </p:txBody>
      </p:sp>
      <p:sp>
        <p:nvSpPr>
          <p:cNvPr id="5" name="文本框 4">
            <a:extLst>
              <a:ext uri="{FF2B5EF4-FFF2-40B4-BE49-F238E27FC236}">
                <a16:creationId xmlns:a16="http://schemas.microsoft.com/office/drawing/2014/main" id="{FE64E1D0-0173-CAAE-C682-1A9C3DAD9040}"/>
              </a:ext>
            </a:extLst>
          </p:cNvPr>
          <p:cNvSpPr txBox="1"/>
          <p:nvPr/>
        </p:nvSpPr>
        <p:spPr>
          <a:xfrm>
            <a:off x="6368728" y="1844668"/>
            <a:ext cx="5331525" cy="4262705"/>
          </a:xfrm>
          <a:prstGeom prst="rect">
            <a:avLst/>
          </a:prstGeom>
          <a:noFill/>
          <a:ln w="19050">
            <a:solidFill>
              <a:schemeClr val="accent1"/>
            </a:solidFill>
            <a:prstDash val="dash"/>
          </a:ln>
        </p:spPr>
        <p:txBody>
          <a:bodyPr wrap="square" rtlCol="0">
            <a:spAutoFit/>
          </a:bodyPr>
          <a:lstStyle/>
          <a:p>
            <a:pPr algn="just">
              <a:spcBef>
                <a:spcPts val="600"/>
              </a:spcBef>
            </a:pPr>
            <a:r>
              <a:rPr lang="en-US" altLang="zh-CN" b="1" dirty="0"/>
              <a:t>2.</a:t>
            </a:r>
            <a:r>
              <a:rPr lang="zh-CN" altLang="en-US" b="1" dirty="0"/>
              <a:t> 农业领域：从“人力强化”到“智能赋能”</a:t>
            </a:r>
          </a:p>
          <a:p>
            <a:pPr algn="just">
              <a:spcBef>
                <a:spcPts val="600"/>
              </a:spcBef>
            </a:pPr>
            <a:r>
              <a:rPr lang="zh-CN" altLang="en-US" sz="1600" b="1" dirty="0"/>
              <a:t>人工智能农业应用特征：</a:t>
            </a:r>
            <a:endParaRPr lang="zh-CN" altLang="en-US" sz="1600" dirty="0"/>
          </a:p>
          <a:p>
            <a:pPr marL="360000" lvl="1" indent="-285750" algn="just">
              <a:spcBef>
                <a:spcPts val="600"/>
              </a:spcBef>
              <a:buFont typeface="Arial" panose="020B0604020202020204" pitchFamily="34" charset="0"/>
              <a:buChar char="•"/>
            </a:pPr>
            <a:r>
              <a:rPr lang="en-US" altLang="zh-CN" sz="1600" dirty="0"/>
              <a:t>AI</a:t>
            </a:r>
            <a:r>
              <a:rPr lang="zh-CN" altLang="en-US" sz="1600" dirty="0"/>
              <a:t>自动化实现</a:t>
            </a:r>
            <a:r>
              <a:rPr lang="zh-CN" altLang="en-US" sz="1600" b="1" dirty="0"/>
              <a:t>精准播种、智能灌溉、</a:t>
            </a:r>
            <a:r>
              <a:rPr lang="zh-CN" altLang="en-US" sz="1600" b="1" dirty="0">
                <a:hlinkClick r:id="rId4"/>
              </a:rPr>
              <a:t>无人农机作业</a:t>
            </a:r>
            <a:r>
              <a:rPr lang="zh-CN" altLang="en-US" sz="1600" dirty="0"/>
              <a:t>，显著提高生产效率。</a:t>
            </a:r>
          </a:p>
          <a:p>
            <a:pPr marL="360000" lvl="1" indent="-285750" algn="just">
              <a:spcBef>
                <a:spcPts val="600"/>
              </a:spcBef>
              <a:buFont typeface="Arial" panose="020B0604020202020204" pitchFamily="34" charset="0"/>
              <a:buChar char="•"/>
            </a:pPr>
            <a:r>
              <a:rPr lang="zh-CN" altLang="en-US" sz="1600" dirty="0"/>
              <a:t>属于对人类劳动的“外部强化”，在精度与时效上优于人工。</a:t>
            </a:r>
            <a:endParaRPr lang="en-US" altLang="zh-CN" sz="1600" dirty="0"/>
          </a:p>
          <a:p>
            <a:pPr marL="742950" lvl="1" indent="-285750" algn="just">
              <a:spcBef>
                <a:spcPts val="600"/>
              </a:spcBef>
              <a:buFont typeface="Arial" panose="020B0604020202020204" pitchFamily="34" charset="0"/>
              <a:buChar char="•"/>
            </a:pPr>
            <a:endParaRPr lang="zh-CN" altLang="en-US" sz="1600" dirty="0"/>
          </a:p>
          <a:p>
            <a:pPr algn="just">
              <a:spcBef>
                <a:spcPts val="600"/>
              </a:spcBef>
            </a:pPr>
            <a:r>
              <a:rPr lang="zh-CN" altLang="en-US" sz="1600" b="1" dirty="0"/>
              <a:t>农业产业链延伸与融合：</a:t>
            </a:r>
            <a:endParaRPr lang="zh-CN" altLang="en-US" sz="1600" dirty="0"/>
          </a:p>
          <a:p>
            <a:pPr marL="360000" lvl="1" indent="-285750" algn="just">
              <a:spcBef>
                <a:spcPts val="600"/>
              </a:spcBef>
              <a:buFont typeface="Arial" panose="020B0604020202020204" pitchFamily="34" charset="0"/>
              <a:buChar char="•"/>
            </a:pPr>
            <a:r>
              <a:rPr lang="zh-CN" altLang="en-US" sz="1600" dirty="0"/>
              <a:t>人工智能推动农业与</a:t>
            </a:r>
            <a:r>
              <a:rPr lang="zh-CN" altLang="en-US" sz="1600" b="1" dirty="0"/>
              <a:t>制造业、服务业融合发展</a:t>
            </a:r>
            <a:r>
              <a:rPr lang="zh-CN" altLang="en-US" sz="1600" dirty="0"/>
              <a:t>；</a:t>
            </a:r>
          </a:p>
          <a:p>
            <a:pPr marL="360000" lvl="1" indent="-285750" algn="just">
              <a:spcBef>
                <a:spcPts val="600"/>
              </a:spcBef>
              <a:buFont typeface="Arial" panose="020B0604020202020204" pitchFamily="34" charset="0"/>
              <a:buChar char="•"/>
            </a:pPr>
            <a:r>
              <a:rPr lang="zh-CN" altLang="en-US" sz="1600" dirty="0"/>
              <a:t>通过技术嵌入与数据驱动，延长</a:t>
            </a:r>
            <a:r>
              <a:rPr lang="zh-CN" altLang="en-US" sz="1600" b="1" dirty="0"/>
              <a:t>农业产业链</a:t>
            </a:r>
            <a:r>
              <a:rPr lang="zh-CN" altLang="en-US" sz="1600" dirty="0"/>
              <a:t>、拓展</a:t>
            </a:r>
            <a:r>
              <a:rPr lang="zh-CN" altLang="en-US" sz="1600" b="1" dirty="0"/>
              <a:t>农产品价值链</a:t>
            </a:r>
            <a:r>
              <a:rPr lang="zh-CN" altLang="en-US" sz="1600" dirty="0"/>
              <a:t>；</a:t>
            </a:r>
          </a:p>
          <a:p>
            <a:pPr marL="360000" lvl="1" indent="-285750" algn="just">
              <a:spcBef>
                <a:spcPts val="600"/>
              </a:spcBef>
              <a:buFont typeface="Arial" panose="020B0604020202020204" pitchFamily="34" charset="0"/>
              <a:buChar char="•"/>
            </a:pPr>
            <a:r>
              <a:rPr lang="zh-CN" altLang="en-US" sz="1600" dirty="0"/>
              <a:t>实现农业生产</a:t>
            </a:r>
            <a:r>
              <a:rPr lang="en-US" altLang="zh-CN" sz="1600" dirty="0"/>
              <a:t>—</a:t>
            </a:r>
            <a:r>
              <a:rPr lang="zh-CN" altLang="en-US" sz="1600" dirty="0"/>
              <a:t>加工</a:t>
            </a:r>
            <a:r>
              <a:rPr lang="en-US" altLang="zh-CN" sz="1600" dirty="0"/>
              <a:t>—</a:t>
            </a:r>
            <a:r>
              <a:rPr lang="zh-CN" altLang="en-US" sz="1600" dirty="0"/>
              <a:t>服务全流程升级，增强</a:t>
            </a:r>
            <a:r>
              <a:rPr lang="zh-CN" altLang="en-US" sz="1600" b="1" dirty="0"/>
              <a:t>农业内生增长动力</a:t>
            </a:r>
            <a:r>
              <a:rPr lang="zh-CN" altLang="en-US" sz="1600" dirty="0"/>
              <a:t>。</a:t>
            </a:r>
          </a:p>
          <a:p>
            <a:pPr marL="360000" lvl="1" indent="-285750" algn="just">
              <a:spcBef>
                <a:spcPts val="600"/>
              </a:spcBef>
              <a:buFont typeface="Arial" panose="020B0604020202020204" pitchFamily="34" charset="0"/>
              <a:buChar char="•"/>
            </a:pPr>
            <a:endParaRPr lang="zh-CN" altLang="en-US" sz="1600" dirty="0"/>
          </a:p>
        </p:txBody>
      </p:sp>
    </p:spTree>
    <p:custDataLst>
      <p:tags r:id="rId1"/>
    </p:custDataLst>
    <p:extLst>
      <p:ext uri="{BB962C8B-B14F-4D97-AF65-F5344CB8AC3E}">
        <p14:creationId xmlns:p14="http://schemas.microsoft.com/office/powerpoint/2010/main" val="199676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人工智能发展影响经济增长的产业化路径</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10327" y="930482"/>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en-US" sz="2000" b="1" dirty="0">
                <a:latin typeface="Arial" panose="020B0604020202020204" pitchFamily="34" charset="0"/>
              </a:rPr>
              <a:t>（二）</a:t>
            </a:r>
            <a:r>
              <a:rPr lang="en-US" altLang="zh-CN" sz="2000" b="1" dirty="0">
                <a:latin typeface="Arial" panose="020B0604020202020204" pitchFamily="34" charset="0"/>
              </a:rPr>
              <a:t>AI</a:t>
            </a:r>
            <a:r>
              <a:rPr lang="zh-CN" altLang="en-US" sz="2000" b="1" dirty="0">
                <a:latin typeface="Arial" panose="020B0604020202020204" pitchFamily="34" charset="0"/>
              </a:rPr>
              <a:t>对第三产业的影响</a:t>
            </a:r>
            <a:endParaRPr lang="zh-CN" altLang="zh-CN" dirty="0">
              <a:latin typeface="Arial" panose="020B0604020202020204" pitchFamily="34" charset="0"/>
            </a:endParaRPr>
          </a:p>
        </p:txBody>
      </p:sp>
      <p:sp>
        <p:nvSpPr>
          <p:cNvPr id="2" name="文本框 1">
            <a:extLst>
              <a:ext uri="{FF2B5EF4-FFF2-40B4-BE49-F238E27FC236}">
                <a16:creationId xmlns:a16="http://schemas.microsoft.com/office/drawing/2014/main" id="{866D6621-E0E6-6A30-D33D-83D15A8F8BF4}"/>
              </a:ext>
            </a:extLst>
          </p:cNvPr>
          <p:cNvSpPr txBox="1"/>
          <p:nvPr/>
        </p:nvSpPr>
        <p:spPr>
          <a:xfrm>
            <a:off x="521117" y="1466418"/>
            <a:ext cx="5574883" cy="2708434"/>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1.</a:t>
            </a:r>
            <a:r>
              <a:rPr lang="zh-CN" altLang="en-US" b="1" dirty="0"/>
              <a:t> 智能服务新场景：从“人工服务”到“智能协作”</a:t>
            </a:r>
          </a:p>
          <a:p>
            <a:pPr algn="just">
              <a:spcBef>
                <a:spcPts val="1200"/>
              </a:spcBef>
            </a:pPr>
            <a:r>
              <a:rPr lang="zh-CN" altLang="en-US" sz="1600" b="1" dirty="0">
                <a:hlinkClick r:id="rId4"/>
              </a:rPr>
              <a:t>人形机器人赋能生活服务</a:t>
            </a:r>
            <a:endParaRPr lang="zh-CN" altLang="en-US" sz="1600" dirty="0"/>
          </a:p>
          <a:p>
            <a:pPr marL="742950" lvl="1" indent="-285750" algn="just">
              <a:spcBef>
                <a:spcPts val="1200"/>
              </a:spcBef>
              <a:buFont typeface="Arial" panose="020B0604020202020204" pitchFamily="34" charset="0"/>
              <a:buChar char="•"/>
            </a:pPr>
            <a:r>
              <a:rPr lang="zh-CN" altLang="en-US" sz="1600" dirty="0"/>
              <a:t>具备高智能与情境适应性，可广泛应用于</a:t>
            </a:r>
            <a:r>
              <a:rPr lang="zh-CN" altLang="en-US" sz="1600" b="1" dirty="0"/>
              <a:t>护理、家政、导览、餐饮、教育培训</a:t>
            </a:r>
            <a:r>
              <a:rPr lang="zh-CN" altLang="en-US" sz="1600" dirty="0"/>
              <a:t>等领域。</a:t>
            </a:r>
          </a:p>
          <a:p>
            <a:pPr marL="742950" lvl="1" indent="-285750" algn="just">
              <a:spcBef>
                <a:spcPts val="1200"/>
              </a:spcBef>
              <a:buFont typeface="Arial" panose="020B0604020202020204" pitchFamily="34" charset="0"/>
              <a:buChar char="•"/>
            </a:pPr>
            <a:r>
              <a:rPr lang="zh-CN" altLang="en-US" sz="1600" dirty="0"/>
              <a:t>对中国而言，可缓解</a:t>
            </a:r>
            <a:r>
              <a:rPr lang="zh-CN" altLang="en-US" sz="1600" b="1" dirty="0"/>
              <a:t>老龄化社会劳动力短缺与服务成本激增</a:t>
            </a:r>
            <a:r>
              <a:rPr lang="zh-CN" altLang="en-US" sz="1600" dirty="0"/>
              <a:t>问题。</a:t>
            </a:r>
          </a:p>
          <a:p>
            <a:pPr marL="742950" lvl="1" indent="-285750" algn="just">
              <a:spcBef>
                <a:spcPts val="1200"/>
              </a:spcBef>
              <a:buFont typeface="Arial" panose="020B0604020202020204" pitchFamily="34" charset="0"/>
              <a:buChar char="•"/>
            </a:pPr>
            <a:r>
              <a:rPr lang="zh-CN" altLang="en-US" sz="1600" dirty="0"/>
              <a:t>我国失能和部分失能老年人超 </a:t>
            </a:r>
            <a:r>
              <a:rPr lang="en-US" altLang="zh-CN" sz="1600" b="1" dirty="0"/>
              <a:t>4000</a:t>
            </a:r>
            <a:r>
              <a:rPr lang="zh-CN" altLang="en-US" sz="1600" b="1" dirty="0"/>
              <a:t>万</a:t>
            </a:r>
            <a:r>
              <a:rPr lang="zh-CN" altLang="en-US" sz="1600" dirty="0"/>
              <a:t>，</a:t>
            </a:r>
            <a:r>
              <a:rPr lang="en-US" altLang="zh-CN" sz="1600" dirty="0"/>
              <a:t>AI</a:t>
            </a:r>
            <a:r>
              <a:rPr lang="zh-CN" altLang="en-US" sz="1600" dirty="0"/>
              <a:t>护理替代可降低服务成本，释放青壮年劳动力重返劳动市场。</a:t>
            </a:r>
          </a:p>
        </p:txBody>
      </p:sp>
      <p:sp>
        <p:nvSpPr>
          <p:cNvPr id="3" name="文本框 2">
            <a:extLst>
              <a:ext uri="{FF2B5EF4-FFF2-40B4-BE49-F238E27FC236}">
                <a16:creationId xmlns:a16="http://schemas.microsoft.com/office/drawing/2014/main" id="{8AB7CDCA-3045-FBDA-E4A4-5CDCF0FE83FD}"/>
              </a:ext>
            </a:extLst>
          </p:cNvPr>
          <p:cNvSpPr txBox="1"/>
          <p:nvPr/>
        </p:nvSpPr>
        <p:spPr>
          <a:xfrm>
            <a:off x="6249127" y="1466418"/>
            <a:ext cx="5574883" cy="2708434"/>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2.</a:t>
            </a:r>
            <a:r>
              <a:rPr lang="zh-CN" altLang="en-US" b="1" dirty="0"/>
              <a:t> 服务交付方式重塑：从“面对面”到“跨空间”</a:t>
            </a:r>
          </a:p>
          <a:p>
            <a:pPr algn="just">
              <a:spcBef>
                <a:spcPts val="1200"/>
              </a:spcBef>
            </a:pPr>
            <a:r>
              <a:rPr lang="en-US" altLang="zh-CN" sz="1600" b="1" dirty="0"/>
              <a:t>AI+</a:t>
            </a:r>
            <a:r>
              <a:rPr lang="zh-CN" altLang="en-US" sz="1600" b="1" dirty="0"/>
              <a:t>多技术融合革新服务模式</a:t>
            </a:r>
            <a:endParaRPr lang="zh-CN" altLang="en-US" sz="1600" dirty="0"/>
          </a:p>
          <a:p>
            <a:pPr marL="742950" lvl="1" indent="-285750" algn="just">
              <a:spcBef>
                <a:spcPts val="1200"/>
              </a:spcBef>
              <a:buFont typeface="Arial" panose="020B0604020202020204" pitchFamily="34" charset="0"/>
              <a:buChar char="•"/>
            </a:pPr>
            <a:r>
              <a:rPr lang="zh-CN" altLang="en-US" sz="1600" dirty="0"/>
              <a:t>典型应用：</a:t>
            </a:r>
            <a:r>
              <a:rPr lang="en-US" altLang="zh-CN" sz="1600" b="1" dirty="0"/>
              <a:t>AI</a:t>
            </a:r>
            <a:r>
              <a:rPr lang="zh-CN" altLang="en-US" sz="1600" b="1" dirty="0"/>
              <a:t>试衣、远程智慧诊疗、智能客服</a:t>
            </a:r>
            <a:r>
              <a:rPr lang="zh-CN" altLang="en-US" sz="1600" dirty="0"/>
              <a:t>等实现 </a:t>
            </a:r>
            <a:r>
              <a:rPr lang="en-US" altLang="zh-CN" sz="1600" b="1" dirty="0"/>
              <a:t>7×24</a:t>
            </a:r>
            <a:r>
              <a:rPr lang="zh-CN" altLang="en-US" sz="1600" b="1" dirty="0"/>
              <a:t>小时跨地域服务</a:t>
            </a:r>
            <a:r>
              <a:rPr lang="zh-CN" altLang="en-US" sz="1600" dirty="0"/>
              <a:t>；</a:t>
            </a:r>
          </a:p>
          <a:p>
            <a:pPr marL="742950" lvl="1" indent="-285750" algn="just">
              <a:spcBef>
                <a:spcPts val="1200"/>
              </a:spcBef>
              <a:buFont typeface="Arial" panose="020B0604020202020204" pitchFamily="34" charset="0"/>
              <a:buChar char="•"/>
            </a:pPr>
            <a:r>
              <a:rPr lang="zh-CN" altLang="en-US" sz="1600" dirty="0"/>
              <a:t>服务供需双方可脱离物理空间，实现</a:t>
            </a:r>
            <a:r>
              <a:rPr lang="zh-CN" altLang="en-US" sz="1600" b="1" dirty="0"/>
              <a:t>时间与地域解耦</a:t>
            </a:r>
            <a:r>
              <a:rPr lang="zh-CN" altLang="en-US" sz="1600" dirty="0"/>
              <a:t>。</a:t>
            </a:r>
          </a:p>
          <a:p>
            <a:pPr marL="742950" lvl="1" indent="-285750" algn="just">
              <a:spcBef>
                <a:spcPts val="1200"/>
              </a:spcBef>
              <a:buFont typeface="Arial" panose="020B0604020202020204" pitchFamily="34" charset="0"/>
              <a:buChar char="•"/>
            </a:pPr>
            <a:r>
              <a:rPr lang="zh-CN" altLang="en-US" sz="1600" dirty="0"/>
              <a:t>资源配置优化：</a:t>
            </a:r>
            <a:r>
              <a:rPr lang="en-US" altLang="zh-CN" sz="1600" dirty="0"/>
              <a:t>AI</a:t>
            </a:r>
            <a:r>
              <a:rPr lang="zh-CN" altLang="en-US" sz="1600" dirty="0"/>
              <a:t>精准预测可助力</a:t>
            </a:r>
            <a:r>
              <a:rPr lang="zh-CN" altLang="en-US" sz="1600" b="1" dirty="0"/>
              <a:t>库存管理与物流布局</a:t>
            </a:r>
            <a:r>
              <a:rPr lang="zh-CN" altLang="en-US" sz="1600" dirty="0"/>
              <a:t>，推动企业向低成本区域扩展服务节点。</a:t>
            </a:r>
          </a:p>
        </p:txBody>
      </p:sp>
      <p:sp>
        <p:nvSpPr>
          <p:cNvPr id="5" name="文本框 4">
            <a:extLst>
              <a:ext uri="{FF2B5EF4-FFF2-40B4-BE49-F238E27FC236}">
                <a16:creationId xmlns:a16="http://schemas.microsoft.com/office/drawing/2014/main" id="{16939EF8-5C82-F0AE-2A2D-1D9EFA184085}"/>
              </a:ext>
            </a:extLst>
          </p:cNvPr>
          <p:cNvSpPr txBox="1"/>
          <p:nvPr/>
        </p:nvSpPr>
        <p:spPr>
          <a:xfrm>
            <a:off x="1864021" y="4399002"/>
            <a:ext cx="8463957" cy="1985159"/>
          </a:xfrm>
          <a:prstGeom prst="rect">
            <a:avLst/>
          </a:prstGeom>
          <a:noFill/>
          <a:ln w="19050">
            <a:solidFill>
              <a:schemeClr val="accent1"/>
            </a:solidFill>
            <a:prstDash val="dash"/>
          </a:ln>
        </p:spPr>
        <p:txBody>
          <a:bodyPr wrap="square" rtlCol="0">
            <a:spAutoFit/>
          </a:bodyPr>
          <a:lstStyle/>
          <a:p>
            <a:pPr>
              <a:spcBef>
                <a:spcPts val="600"/>
              </a:spcBef>
            </a:pPr>
            <a:r>
              <a:rPr lang="en-US" altLang="zh-CN" b="1" dirty="0"/>
              <a:t>3.</a:t>
            </a:r>
            <a:r>
              <a:rPr lang="zh-CN" altLang="en-US" b="1" dirty="0"/>
              <a:t> 未来展望：智能工具塑造“去中心化”服务新形态</a:t>
            </a:r>
          </a:p>
          <a:p>
            <a:pPr algn="just">
              <a:spcBef>
                <a:spcPts val="600"/>
              </a:spcBef>
            </a:pPr>
            <a:r>
              <a:rPr lang="en-US" altLang="zh-CN" sz="1600" b="1" dirty="0"/>
              <a:t>AI Agent + </a:t>
            </a:r>
            <a:r>
              <a:rPr lang="zh-CN" altLang="en-US" sz="1600" b="1" dirty="0"/>
              <a:t>数字人 </a:t>
            </a:r>
            <a:r>
              <a:rPr lang="en-US" altLang="zh-CN" sz="1600" b="1" dirty="0"/>
              <a:t>+ </a:t>
            </a:r>
            <a:r>
              <a:rPr lang="zh-CN" altLang="en-US" sz="1600" b="1" dirty="0"/>
              <a:t>人形机器人 </a:t>
            </a:r>
            <a:r>
              <a:rPr lang="en-US" altLang="zh-CN" sz="1600" b="1" dirty="0"/>
              <a:t>+ </a:t>
            </a:r>
            <a:r>
              <a:rPr lang="zh-CN" altLang="en-US" sz="1600" b="1" dirty="0"/>
              <a:t>智能汽车</a:t>
            </a:r>
            <a:endParaRPr lang="zh-CN" altLang="en-US" sz="1600" dirty="0"/>
          </a:p>
          <a:p>
            <a:pPr marL="742950" lvl="1" indent="-285750" algn="just">
              <a:spcBef>
                <a:spcPts val="600"/>
              </a:spcBef>
              <a:buFont typeface="Arial" panose="020B0604020202020204" pitchFamily="34" charset="0"/>
              <a:buChar char="•"/>
            </a:pPr>
            <a:r>
              <a:rPr lang="en-US" altLang="zh-CN" sz="1600" dirty="0"/>
              <a:t>AI Agent</a:t>
            </a:r>
            <a:r>
              <a:rPr lang="zh-CN" altLang="en-US" sz="1600" dirty="0"/>
              <a:t>：成为企业与个人的</a:t>
            </a:r>
            <a:r>
              <a:rPr lang="zh-CN" altLang="en-US" sz="1600" b="1" dirty="0"/>
              <a:t>数字化工作助理</a:t>
            </a:r>
            <a:r>
              <a:rPr lang="zh-CN" altLang="en-US" sz="1600" dirty="0"/>
              <a:t>；</a:t>
            </a:r>
          </a:p>
          <a:p>
            <a:pPr marL="742950" lvl="1" indent="-285750" algn="just">
              <a:spcBef>
                <a:spcPts val="600"/>
              </a:spcBef>
              <a:buFont typeface="Arial" panose="020B0604020202020204" pitchFamily="34" charset="0"/>
              <a:buChar char="•"/>
            </a:pPr>
            <a:r>
              <a:rPr lang="zh-CN" altLang="en-US" sz="1600" dirty="0"/>
              <a:t>数字人 </a:t>
            </a:r>
            <a:r>
              <a:rPr lang="en-US" altLang="zh-CN" sz="1600" dirty="0"/>
              <a:t>&amp; </a:t>
            </a:r>
            <a:r>
              <a:rPr lang="zh-CN" altLang="en-US" sz="1600" dirty="0"/>
              <a:t>机器人：实现</a:t>
            </a:r>
            <a:r>
              <a:rPr lang="zh-CN" altLang="en-US" sz="1600" b="1" dirty="0"/>
              <a:t>远程陪护、虚拟交互、智能作业</a:t>
            </a:r>
            <a:r>
              <a:rPr lang="zh-CN" altLang="en-US" sz="1600" dirty="0"/>
              <a:t>；</a:t>
            </a:r>
          </a:p>
          <a:p>
            <a:pPr marL="742950" lvl="1" indent="-285750" algn="just">
              <a:spcBef>
                <a:spcPts val="600"/>
              </a:spcBef>
              <a:buFont typeface="Arial" panose="020B0604020202020204" pitchFamily="34" charset="0"/>
              <a:buChar char="•"/>
            </a:pPr>
            <a:r>
              <a:rPr lang="zh-CN" altLang="en-US" sz="1600" dirty="0"/>
              <a:t>智能汽车：变身为</a:t>
            </a:r>
            <a:r>
              <a:rPr lang="zh-CN" altLang="en-US" sz="1600" b="1" dirty="0"/>
              <a:t>移动办公与服务空间</a:t>
            </a:r>
            <a:r>
              <a:rPr lang="zh-CN" altLang="en-US" sz="1600" dirty="0"/>
              <a:t>；</a:t>
            </a:r>
          </a:p>
          <a:p>
            <a:pPr marL="742950" lvl="1" indent="-285750" algn="just">
              <a:spcBef>
                <a:spcPts val="600"/>
              </a:spcBef>
              <a:buFont typeface="Arial" panose="020B0604020202020204" pitchFamily="34" charset="0"/>
              <a:buChar char="•"/>
            </a:pPr>
            <a:r>
              <a:rPr lang="zh-CN" altLang="en-US" sz="1600" dirty="0"/>
              <a:t>促进远程办公与分布式经济形态，</a:t>
            </a:r>
            <a:r>
              <a:rPr lang="zh-CN" altLang="en-US" sz="1600" b="1" dirty="0"/>
              <a:t>弱化地理集聚效应，提升工作并行性与灵活性</a:t>
            </a:r>
            <a:r>
              <a:rPr lang="zh-CN" altLang="en-US" sz="1600" dirty="0"/>
              <a:t>。</a:t>
            </a:r>
          </a:p>
        </p:txBody>
      </p:sp>
    </p:spTree>
    <p:custDataLst>
      <p:tags r:id="rId1"/>
    </p:custDataLst>
    <p:extLst>
      <p:ext uri="{BB962C8B-B14F-4D97-AF65-F5344CB8AC3E}">
        <p14:creationId xmlns:p14="http://schemas.microsoft.com/office/powerpoint/2010/main" val="336667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2B0DBFA-B3B6-4AE1-A83F-3FA2D107C1FA}"/>
              </a:ext>
            </a:extLst>
          </p:cNvPr>
          <p:cNvSpPr txBox="1"/>
          <p:nvPr/>
        </p:nvSpPr>
        <p:spPr>
          <a:xfrm>
            <a:off x="1012697" y="1162636"/>
            <a:ext cx="9219638" cy="3674211"/>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介绍人工智能发展对经济增长影响的</a:t>
            </a:r>
            <a:r>
              <a:rPr lang="zh-CN" altLang="zh-CN" sz="2400" b="1" dirty="0">
                <a:effectLst/>
                <a:latin typeface="Microsoft YaHei" panose="020B0503020204020204" pitchFamily="34" charset="-122"/>
                <a:ea typeface="Microsoft YaHei" panose="020B0503020204020204" pitchFamily="34" charset="-122"/>
                <a:cs typeface="Times New Roman" panose="02020603050405020304" pitchFamily="18" charset="0"/>
              </a:rPr>
              <a:t>内在逻辑</a:t>
            </a:r>
            <a:endParaRPr lang="en-US" altLang="zh-CN" sz="24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介绍基于</a:t>
            </a:r>
            <a:r>
              <a:rPr lang="zh-CN" altLang="zh-CN" sz="2400" b="1" dirty="0">
                <a:effectLst/>
                <a:latin typeface="Microsoft YaHei" panose="020B0503020204020204" pitchFamily="34" charset="-122"/>
                <a:ea typeface="Microsoft YaHei" panose="020B0503020204020204" pitchFamily="34" charset="-122"/>
                <a:cs typeface="Times New Roman" panose="02020603050405020304" pitchFamily="18" charset="0"/>
              </a:rPr>
              <a:t>任务偏向型技术进步</a:t>
            </a:r>
            <a:r>
              <a:rPr lang="zh-CN"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的人工智能经济增长模型</a:t>
            </a:r>
            <a:endPar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理解人工智能经济增长的</a:t>
            </a:r>
            <a:r>
              <a:rPr lang="zh-CN" altLang="zh-CN" sz="2400" b="1" dirty="0">
                <a:effectLst/>
                <a:latin typeface="Microsoft YaHei" panose="020B0503020204020204" pitchFamily="34" charset="-122"/>
                <a:ea typeface="Microsoft YaHei" panose="020B0503020204020204" pitchFamily="34" charset="-122"/>
                <a:cs typeface="Times New Roman" panose="02020603050405020304" pitchFamily="18" charset="0"/>
              </a:rPr>
              <a:t>元任务框架</a:t>
            </a:r>
            <a:endParaRPr lang="en-US" altLang="zh-CN" sz="2400" b="1"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介绍人工智能对经济增长</a:t>
            </a:r>
            <a:r>
              <a:rPr lang="zh-CN" altLang="zh-CN" sz="2400" dirty="0">
                <a:latin typeface="Microsoft YaHei" panose="020B0503020204020204" pitchFamily="34" charset="-122"/>
                <a:ea typeface="Microsoft YaHei" panose="020B0503020204020204" pitchFamily="34" charset="-122"/>
                <a:cs typeface="Times New Roman" panose="02020603050405020304" pitchFamily="18" charset="0"/>
              </a:rPr>
              <a:t>的</a:t>
            </a:r>
            <a:r>
              <a:rPr lang="zh-CN" altLang="zh-CN" sz="2400" b="1" dirty="0">
                <a:effectLst/>
                <a:latin typeface="Microsoft YaHei" panose="020B0503020204020204" pitchFamily="34" charset="-122"/>
                <a:ea typeface="Microsoft YaHei" panose="020B0503020204020204" pitchFamily="34" charset="-122"/>
                <a:cs typeface="Times New Roman" panose="02020603050405020304" pitchFamily="18" charset="0"/>
              </a:rPr>
              <a:t>影响机制</a:t>
            </a:r>
            <a:endParaRPr lang="en-US" altLang="zh-CN" sz="2400" b="1"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比较</a:t>
            </a:r>
            <a:r>
              <a:rPr lang="zh-CN"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人工智能对</a:t>
            </a:r>
            <a:r>
              <a:rPr lang="zh-CN" altLang="zh-CN" sz="2400" b="1" dirty="0">
                <a:effectLst/>
                <a:latin typeface="Microsoft YaHei" panose="020B0503020204020204" pitchFamily="34" charset="-122"/>
                <a:ea typeface="Microsoft YaHei" panose="020B0503020204020204" pitchFamily="34" charset="-122"/>
                <a:cs typeface="Times New Roman" panose="02020603050405020304" pitchFamily="18" charset="0"/>
              </a:rPr>
              <a:t>不同产业</a:t>
            </a:r>
            <a:r>
              <a:rPr lang="zh-CN" alt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经济增长的影响</a:t>
            </a:r>
            <a:endParaRPr lang="zh-CN" altLang="en-US" sz="2400" dirty="0">
              <a:latin typeface="Microsoft YaHei" panose="020B0503020204020204" pitchFamily="34" charset="-122"/>
              <a:ea typeface="Microsoft YaHei" panose="020B0503020204020204" pitchFamily="34" charset="-122"/>
            </a:endParaRPr>
          </a:p>
        </p:txBody>
      </p:sp>
      <p:sp>
        <p:nvSpPr>
          <p:cNvPr id="2" name="文本占位符 7">
            <a:extLst>
              <a:ext uri="{FF2B5EF4-FFF2-40B4-BE49-F238E27FC236}">
                <a16:creationId xmlns:a16="http://schemas.microsoft.com/office/drawing/2014/main" id="{EA89DB95-8D68-7EF6-309C-46D75C0C251F}"/>
              </a:ext>
            </a:extLst>
          </p:cNvPr>
          <p:cNvSpPr>
            <a:spLocks noGrp="1"/>
          </p:cNvSpPr>
          <p:nvPr>
            <p:ph type="body" sz="quarter" idx="10"/>
          </p:nvPr>
        </p:nvSpPr>
        <p:spPr>
          <a:xfrm>
            <a:off x="602522" y="359231"/>
            <a:ext cx="8156632" cy="441325"/>
          </a:xfrm>
        </p:spPr>
        <p:txBody>
          <a:bodyPr>
            <a:normAutofit fontScale="92500" lnSpcReduction="10000"/>
          </a:bodyPr>
          <a:lstStyle/>
          <a:p>
            <a:r>
              <a:rPr lang="zh-CN" altLang="en-US" dirty="0">
                <a:solidFill>
                  <a:schemeClr val="accent1"/>
                </a:solidFill>
                <a:latin typeface="微软雅黑" panose="020B0503020204020204" pitchFamily="34" charset="-122"/>
                <a:ea typeface="微软雅黑" panose="020B0503020204020204" pitchFamily="34" charset="-122"/>
              </a:rPr>
              <a:t>课堂导入</a:t>
            </a:r>
          </a:p>
        </p:txBody>
      </p:sp>
    </p:spTree>
    <p:custDataLst>
      <p:tags r:id="rId1"/>
    </p:custDataLst>
    <p:extLst>
      <p:ext uri="{BB962C8B-B14F-4D97-AF65-F5344CB8AC3E}">
        <p14:creationId xmlns:p14="http://schemas.microsoft.com/office/powerpoint/2010/main" val="1474962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9DC05-1665-4FEF-6B10-A1D77B00E348}"/>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34234EBC-0D25-9F2D-9C16-FC84E062B170}"/>
              </a:ext>
            </a:extLst>
          </p:cNvPr>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人工智能发展影响经济增长的产业化路径</a:t>
            </a:r>
          </a:p>
          <a:p>
            <a:endParaRPr lang="zh-CN" altLang="en-US" dirty="0">
              <a:solidFill>
                <a:schemeClr val="accent1"/>
              </a:solidFill>
            </a:endParaRPr>
          </a:p>
        </p:txBody>
      </p:sp>
      <p:pic>
        <p:nvPicPr>
          <p:cNvPr id="7" name="图片 6" descr="一群人站在人的脸被修图&#10;&#10;AI 生成的内容可能不正确。">
            <a:extLst>
              <a:ext uri="{FF2B5EF4-FFF2-40B4-BE49-F238E27FC236}">
                <a16:creationId xmlns:a16="http://schemas.microsoft.com/office/drawing/2014/main" id="{E7289B18-8D15-2837-F35C-C3E9E18A3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553" y="2403097"/>
            <a:ext cx="4822386" cy="3500949"/>
          </a:xfrm>
          <a:prstGeom prst="rect">
            <a:avLst/>
          </a:prstGeom>
        </p:spPr>
      </p:pic>
      <p:sp>
        <p:nvSpPr>
          <p:cNvPr id="11" name="文本框 10">
            <a:extLst>
              <a:ext uri="{FF2B5EF4-FFF2-40B4-BE49-F238E27FC236}">
                <a16:creationId xmlns:a16="http://schemas.microsoft.com/office/drawing/2014/main" id="{30A6DCEB-A4E9-CC20-D61E-5E73940EAB4A}"/>
              </a:ext>
            </a:extLst>
          </p:cNvPr>
          <p:cNvSpPr txBox="1"/>
          <p:nvPr/>
        </p:nvSpPr>
        <p:spPr>
          <a:xfrm>
            <a:off x="512081" y="1845630"/>
            <a:ext cx="5789330" cy="369332"/>
          </a:xfrm>
          <a:prstGeom prst="rect">
            <a:avLst/>
          </a:prstGeom>
          <a:noFill/>
        </p:spPr>
        <p:txBody>
          <a:bodyPr wrap="square" rtlCol="0">
            <a:spAutoFit/>
          </a:bodyPr>
          <a:lstStyle/>
          <a:p>
            <a:pPr algn="ctr"/>
            <a:r>
              <a:rPr lang="zh-CN" altLang="en-US"/>
              <a:t>你们猜以下这组图片，哪张是实拍，哪张是</a:t>
            </a:r>
            <a:r>
              <a:rPr lang="en-US" altLang="zh-CN"/>
              <a:t>AI</a:t>
            </a:r>
            <a:r>
              <a:rPr lang="zh-CN" altLang="en-US"/>
              <a:t>合成的？</a:t>
            </a:r>
            <a:endParaRPr lang="zh-CN" altLang="en-US" dirty="0"/>
          </a:p>
        </p:txBody>
      </p:sp>
      <p:sp>
        <p:nvSpPr>
          <p:cNvPr id="12" name="文本框 11">
            <a:extLst>
              <a:ext uri="{FF2B5EF4-FFF2-40B4-BE49-F238E27FC236}">
                <a16:creationId xmlns:a16="http://schemas.microsoft.com/office/drawing/2014/main" id="{28A1DFF5-0544-6754-862D-95DC01DC72C6}"/>
              </a:ext>
            </a:extLst>
          </p:cNvPr>
          <p:cNvSpPr txBox="1"/>
          <p:nvPr/>
        </p:nvSpPr>
        <p:spPr>
          <a:xfrm>
            <a:off x="579399" y="1018892"/>
            <a:ext cx="6918404" cy="369332"/>
          </a:xfrm>
          <a:prstGeom prst="rect">
            <a:avLst/>
          </a:prstGeom>
          <a:noFill/>
        </p:spPr>
        <p:txBody>
          <a:bodyPr wrap="square" rtlCol="0">
            <a:spAutoFit/>
          </a:bodyPr>
          <a:lstStyle/>
          <a:p>
            <a:r>
              <a:rPr lang="en-US" altLang="zh-CN" b="1" dirty="0"/>
              <a:t>Google </a:t>
            </a:r>
            <a:r>
              <a:rPr lang="zh-CN" altLang="en-US" b="1" dirty="0"/>
              <a:t>针对电商购物，推出了一个“</a:t>
            </a:r>
            <a:r>
              <a:rPr lang="en-US" altLang="zh-CN" b="1" dirty="0"/>
              <a:t>Try On</a:t>
            </a:r>
            <a:r>
              <a:rPr lang="zh-CN" altLang="en-US" b="1" dirty="0"/>
              <a:t>（试穿）”</a:t>
            </a:r>
            <a:r>
              <a:rPr lang="en-US" altLang="zh-CN" b="1" dirty="0"/>
              <a:t>AI </a:t>
            </a:r>
            <a:r>
              <a:rPr lang="zh-CN" altLang="en-US" b="1" dirty="0"/>
              <a:t>功能</a:t>
            </a:r>
          </a:p>
        </p:txBody>
      </p:sp>
      <p:pic>
        <p:nvPicPr>
          <p:cNvPr id="1027" name="Picture 3" descr="图片">
            <a:extLst>
              <a:ext uri="{FF2B5EF4-FFF2-40B4-BE49-F238E27FC236}">
                <a16:creationId xmlns:a16="http://schemas.microsoft.com/office/drawing/2014/main" id="{5D7752E5-4A6B-4F34-6D6E-259C5088F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801" y="1018892"/>
            <a:ext cx="4114800" cy="50958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74738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4CA45-BFEE-7F27-80A5-9104C2F9E89B}"/>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376D5DEF-6BB1-D697-A5CF-F500DB85805C}"/>
              </a:ext>
            </a:extLst>
          </p:cNvPr>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人工智能发展影响经济增长的产业化路径</a:t>
            </a:r>
          </a:p>
          <a:p>
            <a:endParaRPr lang="zh-CN" altLang="en-US" dirty="0">
              <a:solidFill>
                <a:schemeClr val="accent1"/>
              </a:solidFill>
            </a:endParaRPr>
          </a:p>
        </p:txBody>
      </p:sp>
      <p:sp>
        <p:nvSpPr>
          <p:cNvPr id="12" name="文本框 11">
            <a:extLst>
              <a:ext uri="{FF2B5EF4-FFF2-40B4-BE49-F238E27FC236}">
                <a16:creationId xmlns:a16="http://schemas.microsoft.com/office/drawing/2014/main" id="{08E08174-FF80-547B-6B45-15151078742E}"/>
              </a:ext>
            </a:extLst>
          </p:cNvPr>
          <p:cNvSpPr txBox="1"/>
          <p:nvPr/>
        </p:nvSpPr>
        <p:spPr>
          <a:xfrm>
            <a:off x="439152" y="987501"/>
            <a:ext cx="6444092" cy="5078313"/>
          </a:xfrm>
          <a:prstGeom prst="rect">
            <a:avLst/>
          </a:prstGeom>
          <a:noFill/>
        </p:spPr>
        <p:txBody>
          <a:bodyPr wrap="square" rtlCol="0">
            <a:spAutoFit/>
          </a:bodyPr>
          <a:lstStyle/>
          <a:p>
            <a:r>
              <a:rPr lang="zh-CN" altLang="en-US" b="1" dirty="0"/>
              <a:t>第一步，人像识别</a:t>
            </a:r>
            <a:endParaRPr lang="en-US" altLang="zh-CN" b="1" dirty="0"/>
          </a:p>
          <a:p>
            <a:pPr marL="285750" indent="-285750">
              <a:buFont typeface="Arial" panose="020B0604020202020204" pitchFamily="34" charset="0"/>
              <a:buChar char="•"/>
            </a:pPr>
            <a:r>
              <a:rPr lang="zh-CN" altLang="en-US" dirty="0"/>
              <a:t>依赖高精度分割模型建立一个准确的</a:t>
            </a:r>
            <a:r>
              <a:rPr lang="zh-CN" altLang="en-US" b="1" dirty="0"/>
              <a:t>“人像轮廓模型”</a:t>
            </a:r>
            <a:r>
              <a:rPr lang="zh-CN" altLang="en-US" dirty="0"/>
              <a:t>，其多尺度语义分割技术来识别发丝、耳朵、手指间隙、腿部走向、服装遮挡区</a:t>
            </a:r>
            <a:r>
              <a:rPr lang="en-US" altLang="zh-CN" dirty="0"/>
              <a:t>......</a:t>
            </a:r>
          </a:p>
          <a:p>
            <a:pPr marL="285750" indent="-285750">
              <a:buFont typeface="Arial" panose="020B0604020202020204" pitchFamily="34" charset="0"/>
              <a:buChar char="•"/>
            </a:pPr>
            <a:endParaRPr lang="en-US" altLang="zh-CN" dirty="0"/>
          </a:p>
          <a:p>
            <a:r>
              <a:rPr lang="zh-CN" altLang="en-US" b="1" dirty="0"/>
              <a:t>第二步，生成式</a:t>
            </a:r>
            <a:r>
              <a:rPr lang="en-US" altLang="zh-CN" b="1" dirty="0"/>
              <a:t>AI</a:t>
            </a:r>
          </a:p>
          <a:p>
            <a:pPr marL="285750" indent="-285750">
              <a:buFont typeface="Arial" panose="020B0604020202020204" pitchFamily="34" charset="0"/>
              <a:buChar char="•"/>
            </a:pPr>
            <a:r>
              <a:rPr lang="en-US" altLang="zh-CN" dirty="0"/>
              <a:t>Try On </a:t>
            </a:r>
            <a:r>
              <a:rPr lang="zh-CN" altLang="en-US" dirty="0"/>
              <a:t>对比其他类似工具生成的模拟图除了真实，还有一点，是立体的。不仅能看到正面，还能看到侧面、微微转身的角度。</a:t>
            </a:r>
            <a:endParaRPr lang="en-US" altLang="zh-CN" dirty="0"/>
          </a:p>
          <a:p>
            <a:pPr marL="285750" indent="-285750">
              <a:buFont typeface="Arial" panose="020B0604020202020204" pitchFamily="34" charset="0"/>
              <a:buChar char="•"/>
            </a:pPr>
            <a:r>
              <a:rPr lang="zh-CN" altLang="en-US" dirty="0"/>
              <a:t>基于 </a:t>
            </a:r>
            <a:r>
              <a:rPr lang="en-US" altLang="zh-CN" dirty="0"/>
              <a:t>Google </a:t>
            </a:r>
            <a:r>
              <a:rPr lang="zh-CN" altLang="en-US" dirty="0"/>
              <a:t>自研的 </a:t>
            </a:r>
            <a:r>
              <a:rPr lang="en-US" altLang="zh-CN" dirty="0"/>
              <a:t>Vision AI </a:t>
            </a:r>
            <a:r>
              <a:rPr lang="zh-CN" altLang="en-US" dirty="0"/>
              <a:t>模型和 </a:t>
            </a:r>
            <a:r>
              <a:rPr lang="en-US" altLang="zh-CN" dirty="0"/>
              <a:t>pose estimation </a:t>
            </a:r>
            <a:r>
              <a:rPr lang="zh-CN" altLang="en-US" dirty="0"/>
              <a:t>模型，分析人的肩宽、胸围、腰围、体态、站姿，照片光线射入角度</a:t>
            </a:r>
            <a:r>
              <a:rPr lang="en-US" altLang="zh-CN" dirty="0"/>
              <a:t>……</a:t>
            </a:r>
            <a:r>
              <a:rPr lang="zh-CN" altLang="en-US" dirty="0"/>
              <a:t>做人像建模。</a:t>
            </a:r>
            <a:endParaRPr lang="en-US" altLang="zh-CN" dirty="0"/>
          </a:p>
          <a:p>
            <a:pPr marL="285750" indent="-285750">
              <a:buFont typeface="Arial" panose="020B0604020202020204" pitchFamily="34" charset="0"/>
              <a:buChar char="•"/>
            </a:pPr>
            <a:r>
              <a:rPr lang="zh-CN" altLang="en-US" dirty="0"/>
              <a:t>同时，模型接收服饰图片中的信息，比如布料是什么质感、衣服有多少层、版型修身还是</a:t>
            </a:r>
            <a:r>
              <a:rPr lang="en-US" altLang="zh-CN" dirty="0"/>
              <a:t>oversize......</a:t>
            </a:r>
          </a:p>
          <a:p>
            <a:pPr marL="285750" indent="-285750">
              <a:buFont typeface="Arial" panose="020B0604020202020204" pitchFamily="34" charset="0"/>
              <a:buChar char="•"/>
            </a:pPr>
            <a:r>
              <a:rPr lang="zh-CN" altLang="en-US" dirty="0"/>
              <a:t>通过交叉注意力机制，把两张图片信息融合，用扩散模型生成身着新衣的图片。</a:t>
            </a:r>
          </a:p>
          <a:p>
            <a:pPr marL="285750" indent="-285750">
              <a:buFont typeface="Arial" panose="020B0604020202020204" pitchFamily="34" charset="0"/>
              <a:buChar char="•"/>
            </a:pPr>
            <a:r>
              <a:rPr lang="zh-CN" altLang="en-US" dirty="0"/>
              <a:t>基于购物图谱中海量数据库，训练模型识别在各种体型、肤色和姿势下的穿着效果，从而提高了模型的泛化能力。</a:t>
            </a:r>
          </a:p>
        </p:txBody>
      </p:sp>
      <p:pic>
        <p:nvPicPr>
          <p:cNvPr id="4" name="图片 3" descr="黑暗中亮着的电脑绘图&#10;&#10;AI 生成的内容可能不正确。">
            <a:extLst>
              <a:ext uri="{FF2B5EF4-FFF2-40B4-BE49-F238E27FC236}">
                <a16:creationId xmlns:a16="http://schemas.microsoft.com/office/drawing/2014/main" id="{29EA69BE-9ACE-C133-7B85-155944E22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212" y="794656"/>
            <a:ext cx="4430235" cy="2485854"/>
          </a:xfrm>
          <a:prstGeom prst="rect">
            <a:avLst/>
          </a:prstGeom>
        </p:spPr>
      </p:pic>
      <p:pic>
        <p:nvPicPr>
          <p:cNvPr id="9" name="图片 8" descr="图片包含 游戏机&#10;&#10;AI 生成的内容可能不正确。">
            <a:extLst>
              <a:ext uri="{FF2B5EF4-FFF2-40B4-BE49-F238E27FC236}">
                <a16:creationId xmlns:a16="http://schemas.microsoft.com/office/drawing/2014/main" id="{982FFE55-2DC2-7741-9B8E-C8EA5AD404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3541" y="3638674"/>
            <a:ext cx="4833578" cy="2700974"/>
          </a:xfrm>
          <a:prstGeom prst="rect">
            <a:avLst/>
          </a:prstGeom>
        </p:spPr>
      </p:pic>
    </p:spTree>
    <p:custDataLst>
      <p:tags r:id="rId1"/>
    </p:custDataLst>
    <p:extLst>
      <p:ext uri="{BB962C8B-B14F-4D97-AF65-F5344CB8AC3E}">
        <p14:creationId xmlns:p14="http://schemas.microsoft.com/office/powerpoint/2010/main" val="1527003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8BF05-D49A-B246-2748-33B219A413EE}"/>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82D99CD0-BD24-A0DA-797C-55B8F4AC47B1}"/>
              </a:ext>
            </a:extLst>
          </p:cNvPr>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人工智能发展影响经济增长的产业化路径</a:t>
            </a:r>
          </a:p>
          <a:p>
            <a:endParaRPr lang="zh-CN" altLang="en-US" dirty="0">
              <a:solidFill>
                <a:schemeClr val="accent1"/>
              </a:solidFill>
            </a:endParaRPr>
          </a:p>
        </p:txBody>
      </p:sp>
      <p:sp>
        <p:nvSpPr>
          <p:cNvPr id="12" name="文本框 11">
            <a:extLst>
              <a:ext uri="{FF2B5EF4-FFF2-40B4-BE49-F238E27FC236}">
                <a16:creationId xmlns:a16="http://schemas.microsoft.com/office/drawing/2014/main" id="{6F0F0DFE-5EF0-8FCA-8970-3A13E5A1CE66}"/>
              </a:ext>
            </a:extLst>
          </p:cNvPr>
          <p:cNvSpPr txBox="1"/>
          <p:nvPr/>
        </p:nvSpPr>
        <p:spPr>
          <a:xfrm>
            <a:off x="439152" y="987501"/>
            <a:ext cx="11520976" cy="2308324"/>
          </a:xfrm>
          <a:prstGeom prst="rect">
            <a:avLst/>
          </a:prstGeom>
          <a:noFill/>
        </p:spPr>
        <p:txBody>
          <a:bodyPr wrap="square" rtlCol="0">
            <a:spAutoFit/>
          </a:bodyPr>
          <a:lstStyle/>
          <a:p>
            <a:r>
              <a:rPr lang="zh-CN" altLang="en-US" b="1" dirty="0"/>
              <a:t>第三步：图像合成</a:t>
            </a:r>
            <a:endParaRPr lang="en-US" altLang="zh-CN" b="1" dirty="0"/>
          </a:p>
          <a:p>
            <a:pPr marL="285750" indent="-285750">
              <a:buFont typeface="Arial" panose="020B0604020202020204" pitchFamily="34" charset="0"/>
              <a:buChar char="•"/>
            </a:pPr>
            <a:r>
              <a:rPr lang="en-US" altLang="zh-CN" dirty="0"/>
              <a:t>Google </a:t>
            </a:r>
            <a:r>
              <a:rPr lang="zh-CN" altLang="en-US" dirty="0"/>
              <a:t>用了图像对齐和 </a:t>
            </a:r>
            <a:r>
              <a:rPr lang="en-US" altLang="zh-CN" dirty="0"/>
              <a:t>pose-aware warping </a:t>
            </a:r>
            <a:r>
              <a:rPr lang="zh-CN" altLang="en-US" dirty="0"/>
              <a:t>网络，让服装与人体姿势对齐。比如你插兜、弯腰、举手，</a:t>
            </a:r>
            <a:r>
              <a:rPr lang="en-US" altLang="zh-CN" dirty="0"/>
              <a:t>AI </a:t>
            </a:r>
            <a:r>
              <a:rPr lang="zh-CN" altLang="en-US" dirty="0"/>
              <a:t>就可以让衣服在这些动作下自然变形，比如膝盖处鼓起一点，衣角飘起来，举手肩膀处有褶皱。</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一些“难点区域”会着重处理，交叉注意力机制会判断披肩长发和衣服如何自然衔接，“头发和领子谁在前”。</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目前它最擅长的是贴身、版型明确的上装，比如 </a:t>
            </a:r>
            <a:r>
              <a:rPr lang="en-US" altLang="zh-CN" dirty="0"/>
              <a:t>T </a:t>
            </a:r>
            <a:r>
              <a:rPr lang="zh-CN" altLang="en-US" dirty="0"/>
              <a:t>恤、衬衫、针织衫，底图中人物也最好是正面站直、手别乱动、光线别太飘。</a:t>
            </a:r>
          </a:p>
        </p:txBody>
      </p:sp>
      <p:pic>
        <p:nvPicPr>
          <p:cNvPr id="3" name="图片 2" descr="图片包含 图形用户界面&#10;&#10;AI 生成的内容可能不正确。">
            <a:extLst>
              <a:ext uri="{FF2B5EF4-FFF2-40B4-BE49-F238E27FC236}">
                <a16:creationId xmlns:a16="http://schemas.microsoft.com/office/drawing/2014/main" id="{54780DBF-BCC6-D97B-A57F-85FF186C8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514" y="3293958"/>
            <a:ext cx="7260972" cy="3210711"/>
          </a:xfrm>
          <a:prstGeom prst="rect">
            <a:avLst/>
          </a:prstGeom>
        </p:spPr>
      </p:pic>
    </p:spTree>
    <p:custDataLst>
      <p:tags r:id="rId1"/>
    </p:custDataLst>
    <p:extLst>
      <p:ext uri="{BB962C8B-B14F-4D97-AF65-F5344CB8AC3E}">
        <p14:creationId xmlns:p14="http://schemas.microsoft.com/office/powerpoint/2010/main" val="496343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人工智能发展影响经济增长的产业化路径</a:t>
            </a:r>
          </a:p>
          <a:p>
            <a:endParaRPr lang="zh-CN" altLang="en-US" dirty="0">
              <a:solidFill>
                <a:schemeClr val="accent1"/>
              </a:solidFill>
            </a:endParaRP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10327" y="930482"/>
            <a:ext cx="108745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zh-CN" altLang="en-US" sz="2000" b="1" dirty="0">
                <a:latin typeface="Arial" panose="020B0604020202020204" pitchFamily="34" charset="0"/>
              </a:rPr>
              <a:t>（二）</a:t>
            </a:r>
            <a:r>
              <a:rPr lang="en-US" altLang="zh-CN" sz="2000" b="1" dirty="0">
                <a:latin typeface="Arial" panose="020B0604020202020204" pitchFamily="34" charset="0"/>
              </a:rPr>
              <a:t>AI</a:t>
            </a:r>
            <a:r>
              <a:rPr lang="zh-CN" altLang="en-US" sz="2000" b="1" dirty="0">
                <a:latin typeface="Arial" panose="020B0604020202020204" pitchFamily="34" charset="0"/>
              </a:rPr>
              <a:t>对第三产业的影响</a:t>
            </a:r>
            <a:endParaRPr lang="zh-CN" altLang="zh-CN" dirty="0">
              <a:latin typeface="Arial" panose="020B0604020202020204" pitchFamily="34" charset="0"/>
            </a:endParaRPr>
          </a:p>
        </p:txBody>
      </p:sp>
      <p:pic>
        <p:nvPicPr>
          <p:cNvPr id="4" name="图片 3">
            <a:extLst>
              <a:ext uri="{FF2B5EF4-FFF2-40B4-BE49-F238E27FC236}">
                <a16:creationId xmlns:a16="http://schemas.microsoft.com/office/drawing/2014/main" id="{5AFC5B1C-FA89-306C-8AED-5371DB12D9DE}"/>
              </a:ext>
            </a:extLst>
          </p:cNvPr>
          <p:cNvPicPr>
            <a:picLocks noChangeAspect="1"/>
          </p:cNvPicPr>
          <p:nvPr/>
        </p:nvPicPr>
        <p:blipFill>
          <a:blip r:embed="rId4"/>
          <a:stretch>
            <a:fillRect/>
          </a:stretch>
        </p:blipFill>
        <p:spPr>
          <a:xfrm>
            <a:off x="696911" y="2592344"/>
            <a:ext cx="5666284" cy="3189908"/>
          </a:xfrm>
          <a:prstGeom prst="rect">
            <a:avLst/>
          </a:prstGeom>
        </p:spPr>
      </p:pic>
      <p:pic>
        <p:nvPicPr>
          <p:cNvPr id="4098" name="Picture 2" descr="图片">
            <a:extLst>
              <a:ext uri="{FF2B5EF4-FFF2-40B4-BE49-F238E27FC236}">
                <a16:creationId xmlns:a16="http://schemas.microsoft.com/office/drawing/2014/main" id="{2092F90C-0E08-8B97-051F-787EACD9F0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6650" y="1374596"/>
            <a:ext cx="4044423" cy="227676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46264798-0F11-B69C-DCB3-9AF6B1AF000D}"/>
              </a:ext>
            </a:extLst>
          </p:cNvPr>
          <p:cNvPicPr>
            <a:picLocks noChangeAspect="1"/>
          </p:cNvPicPr>
          <p:nvPr/>
        </p:nvPicPr>
        <p:blipFill>
          <a:blip r:embed="rId6"/>
          <a:stretch>
            <a:fillRect/>
          </a:stretch>
        </p:blipFill>
        <p:spPr>
          <a:xfrm>
            <a:off x="7206818" y="3972809"/>
            <a:ext cx="4044255" cy="2276766"/>
          </a:xfrm>
          <a:prstGeom prst="rect">
            <a:avLst/>
          </a:prstGeom>
        </p:spPr>
      </p:pic>
      <p:sp>
        <p:nvSpPr>
          <p:cNvPr id="9" name="文本框 8">
            <a:extLst>
              <a:ext uri="{FF2B5EF4-FFF2-40B4-BE49-F238E27FC236}">
                <a16:creationId xmlns:a16="http://schemas.microsoft.com/office/drawing/2014/main" id="{B2FF8A0A-3005-8321-0AB4-42C570716EE7}"/>
              </a:ext>
            </a:extLst>
          </p:cNvPr>
          <p:cNvSpPr txBox="1"/>
          <p:nvPr/>
        </p:nvSpPr>
        <p:spPr>
          <a:xfrm>
            <a:off x="383822" y="1648178"/>
            <a:ext cx="6389511" cy="369332"/>
          </a:xfrm>
          <a:prstGeom prst="rect">
            <a:avLst/>
          </a:prstGeom>
          <a:noFill/>
        </p:spPr>
        <p:txBody>
          <a:bodyPr wrap="square" rtlCol="0">
            <a:spAutoFit/>
          </a:bodyPr>
          <a:lstStyle/>
          <a:p>
            <a:r>
              <a:rPr lang="zh-CN" altLang="en-US" b="1" i="0" u="none" strike="noStrike" dirty="0">
                <a:solidFill>
                  <a:srgbClr val="C00000"/>
                </a:solidFill>
                <a:effectLst/>
                <a:latin typeface="+mn-ea"/>
                <a:hlinkClick r:id="rId7"/>
              </a:rPr>
              <a:t>应用场景再上新！我国智能网联汽车又有新突破</a:t>
            </a:r>
            <a:endParaRPr lang="zh-CN" altLang="en-US" b="1" i="0" u="none" strike="noStrike" dirty="0">
              <a:solidFill>
                <a:srgbClr val="C00000"/>
              </a:solidFill>
              <a:effectLst/>
              <a:latin typeface="+mn-ea"/>
            </a:endParaRPr>
          </a:p>
        </p:txBody>
      </p:sp>
    </p:spTree>
    <p:custDataLst>
      <p:tags r:id="rId1"/>
    </p:custDataLst>
    <p:extLst>
      <p:ext uri="{BB962C8B-B14F-4D97-AF65-F5344CB8AC3E}">
        <p14:creationId xmlns:p14="http://schemas.microsoft.com/office/powerpoint/2010/main" val="3602785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75E5F474-E4E7-7BD5-4B4A-D8D2DEF802AB}"/>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B787AE04-901F-B633-7EC3-0E958B145725}"/>
                </a:ext>
              </a:extLst>
            </p:cNvPr>
            <p:cNvSpPr/>
            <p:nvPr>
              <p:custDataLst>
                <p:tags r:id="rId1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a:extLst>
                <a:ext uri="{FF2B5EF4-FFF2-40B4-BE49-F238E27FC236}">
                  <a16:creationId xmlns:a16="http://schemas.microsoft.com/office/drawing/2014/main" id="{AAC07F26-2318-81B1-8FF6-B72E579A9D1C}"/>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a:extLst>
                <a:ext uri="{FF2B5EF4-FFF2-40B4-BE49-F238E27FC236}">
                  <a16:creationId xmlns:a16="http://schemas.microsoft.com/office/drawing/2014/main" id="{C7631BB6-56E4-8E4C-D1ED-874AD48A59F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65505A12-6977-1241-DFB3-B461EBEA7A8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9F35802C-5D25-C3CD-C718-05DD996DB113}"/>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以下关于</a:t>
            </a:r>
            <a:r>
              <a:rPr lang="zh-CN" altLang="en-US" sz="2800" b="1" dirty="0"/>
              <a:t>人工智能发展影响经济增长的产业化路径</a:t>
            </a:r>
            <a:r>
              <a:rPr lang="zh-CN" altLang="en-US" sz="2800" dirty="0"/>
              <a:t>的表述，哪一项是正确的？</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97B5251A-3E8E-85D4-EBEC-239D4B3AF37E}"/>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zh-CN" altLang="en-US" sz="2800" dirty="0"/>
              <a:t>人工智能产业化主要体现在农业机械化水平的提升上</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CDAD0945-B99D-AC05-B4CC-488C92436487}"/>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zh-CN" altLang="en-US" sz="2800" dirty="0"/>
              <a:t>产业人工智能化主要通过专家系统实现，对制造业影响有限</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77DBC48E-1CA1-013C-7E83-65C1570C8C7D}"/>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zh-CN" altLang="en-US" sz="2800" dirty="0"/>
              <a:t>人工智能产业化与产业人工智能化共同推动经济增长的结构重塑</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792FE66F-A4B1-0860-D659-A7A06A27EB50}"/>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zh-CN" altLang="en-US" sz="2800" dirty="0"/>
              <a:t>人工智能仅对互联网产业产生影响，对传统产业作用有限</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68D339E7-2410-D9A5-111D-E960B70BE326}"/>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206213E1-D3D7-11F1-8BC7-174366B20748}"/>
              </a:ext>
            </a:extLst>
          </p:cNvPr>
          <p:cNvSpPr>
            <a:spLocks noChangeAspect="1"/>
          </p:cNvSpPr>
          <p:nvPr>
            <p:custDataLst>
              <p:tags r:id="rId9"/>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FAD8F079-EBA5-D214-9F40-6CF0F59C09AC}"/>
              </a:ext>
            </a:extLst>
          </p:cNvPr>
          <p:cNvSpPr>
            <a:spLocks noChangeAspect="1"/>
          </p:cNvSpPr>
          <p:nvPr>
            <p:custDataLst>
              <p:tags r:id="rId10"/>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5970ABB9-E32A-F814-A573-360DB852F1B4}"/>
              </a:ext>
            </a:extLst>
          </p:cNvPr>
          <p:cNvSpPr>
            <a:spLocks noChangeAspect="1"/>
          </p:cNvSpPr>
          <p:nvPr>
            <p:custDataLst>
              <p:tags r:id="rId11"/>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09C5BE87-30A4-5FE1-A394-8E5D894F0202}"/>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83140F68-0F4D-0C6A-BA58-8482830EFD9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529945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252095" y="-34294"/>
            <a:ext cx="7939086" cy="6892294"/>
            <a:chOff x="4252095" y="-34294"/>
            <a:chExt cx="7939086" cy="6892294"/>
          </a:xfrm>
        </p:grpSpPr>
        <p:sp>
          <p:nvSpPr>
            <p:cNvPr id="17" name="任意多边形: 形状 16"/>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28488" y="2426303"/>
            <a:ext cx="7010399" cy="1853000"/>
            <a:chOff x="-58746" y="3273472"/>
            <a:chExt cx="12140523" cy="1772615"/>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04</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FOUR</a:t>
            </a:r>
            <a:endParaRPr lang="zh-CN" altLang="en-US" sz="2400" dirty="0">
              <a:solidFill>
                <a:schemeClr val="accent1"/>
              </a:solidFill>
            </a:endParaRPr>
          </a:p>
        </p:txBody>
      </p:sp>
      <p:sp>
        <p:nvSpPr>
          <p:cNvPr id="25" name="文本框 24"/>
          <p:cNvSpPr txBox="1"/>
          <p:nvPr/>
        </p:nvSpPr>
        <p:spPr>
          <a:xfrm>
            <a:off x="5670550" y="2780955"/>
            <a:ext cx="5690176"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人工智能与经济增长研究的拓展方向</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extLst>
      <p:ext uri="{BB962C8B-B14F-4D97-AF65-F5344CB8AC3E}">
        <p14:creationId xmlns:p14="http://schemas.microsoft.com/office/powerpoint/2010/main" val="2516129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85610-CF90-6F85-412E-F7067C771470}"/>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FBACC934-5465-C90E-400C-FFB89B8FA42C}"/>
              </a:ext>
            </a:extLst>
          </p:cNvPr>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人工智能与经济增长研究的拓展方向</a:t>
            </a:r>
          </a:p>
        </p:txBody>
      </p:sp>
      <p:sp>
        <p:nvSpPr>
          <p:cNvPr id="2" name="Rectangle 3">
            <a:extLst>
              <a:ext uri="{FF2B5EF4-FFF2-40B4-BE49-F238E27FC236}">
                <a16:creationId xmlns:a16="http://schemas.microsoft.com/office/drawing/2014/main" id="{756F988A-14A9-6227-E902-8EEFA49435AF}"/>
              </a:ext>
            </a:extLst>
          </p:cNvPr>
          <p:cNvSpPr>
            <a:spLocks noChangeArrowheads="1"/>
          </p:cNvSpPr>
          <p:nvPr/>
        </p:nvSpPr>
        <p:spPr bwMode="auto">
          <a:xfrm>
            <a:off x="465360" y="948766"/>
            <a:ext cx="1087452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ts val="600"/>
              </a:spcBef>
            </a:pPr>
            <a:r>
              <a:rPr lang="zh-CN" altLang="en-US" b="1" dirty="0"/>
              <a:t>人工智能对经济增长的影响：从 </a:t>
            </a:r>
            <a:r>
              <a:rPr lang="en-US" altLang="zh-CN" b="1" dirty="0"/>
              <a:t>AIGC </a:t>
            </a:r>
            <a:r>
              <a:rPr lang="zh-CN" altLang="en-US" b="1" dirty="0"/>
              <a:t>走向</a:t>
            </a:r>
            <a:r>
              <a:rPr lang="en-US" altLang="zh-CN" b="1" dirty="0"/>
              <a:t>AGI</a:t>
            </a:r>
          </a:p>
          <a:p>
            <a:pPr marL="742950" lvl="1" indent="-285750" algn="just">
              <a:spcBef>
                <a:spcPts val="600"/>
              </a:spcBef>
              <a:buFont typeface="Arial" panose="020B0604020202020204" pitchFamily="34" charset="0"/>
              <a:buChar char="•"/>
            </a:pPr>
            <a:r>
              <a:rPr lang="zh-CN" altLang="en-US" b="1" dirty="0"/>
              <a:t>作用机理</a:t>
            </a:r>
            <a:r>
              <a:rPr lang="zh-CN" altLang="en-US" dirty="0"/>
              <a:t>：加深自动化、增强任务互补、提升生产率 → 推动宏观增长</a:t>
            </a:r>
          </a:p>
          <a:p>
            <a:pPr marL="742950" lvl="1" indent="-285750" algn="just">
              <a:spcBef>
                <a:spcPts val="600"/>
              </a:spcBef>
              <a:buFont typeface="Arial" panose="020B0604020202020204" pitchFamily="34" charset="0"/>
              <a:buChar char="•"/>
            </a:pPr>
            <a:r>
              <a:rPr lang="zh-CN" altLang="en-US" b="1" dirty="0"/>
              <a:t>阶段特征</a:t>
            </a:r>
            <a:r>
              <a:rPr lang="zh-CN" altLang="en-US" dirty="0"/>
              <a:t>：</a:t>
            </a:r>
            <a:r>
              <a:rPr lang="en-US" altLang="zh-CN" dirty="0"/>
              <a:t>AIGC → AGI </a:t>
            </a:r>
            <a:r>
              <a:rPr lang="zh-CN" altLang="en-US" dirty="0"/>
              <a:t>转换期，影响将</a:t>
            </a:r>
            <a:r>
              <a:rPr lang="zh-CN" altLang="en-US" b="1" dirty="0"/>
              <a:t>更广更深</a:t>
            </a:r>
            <a:endParaRPr lang="zh-CN" altLang="en-US" dirty="0"/>
          </a:p>
        </p:txBody>
      </p:sp>
      <p:sp>
        <p:nvSpPr>
          <p:cNvPr id="3" name="圆角矩形 2">
            <a:extLst>
              <a:ext uri="{FF2B5EF4-FFF2-40B4-BE49-F238E27FC236}">
                <a16:creationId xmlns:a16="http://schemas.microsoft.com/office/drawing/2014/main" id="{296F5BEE-573A-5415-98AA-61E2ED8E2347}"/>
              </a:ext>
            </a:extLst>
          </p:cNvPr>
          <p:cNvSpPr/>
          <p:nvPr/>
        </p:nvSpPr>
        <p:spPr>
          <a:xfrm>
            <a:off x="3499953" y="2049696"/>
            <a:ext cx="5456971" cy="524107"/>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zh-CN" sz="1800" dirty="0">
                <a:effectLst/>
                <a:latin typeface="+mn-ea"/>
                <a:cs typeface="Times New Roman" panose="02020603050405020304" pitchFamily="18" charset="0"/>
              </a:rPr>
              <a:t>人工智能与经济增长研究的拓展方向</a:t>
            </a:r>
            <a:r>
              <a:rPr lang="zh-CN" altLang="zh-CN" dirty="0">
                <a:effectLst/>
                <a:latin typeface="+mn-ea"/>
              </a:rPr>
              <a:t> </a:t>
            </a:r>
            <a:endParaRPr kumimoji="1" lang="zh-CN" altLang="en-US" dirty="0">
              <a:latin typeface="+mn-ea"/>
            </a:endParaRPr>
          </a:p>
        </p:txBody>
      </p:sp>
      <p:sp>
        <p:nvSpPr>
          <p:cNvPr id="5" name="矩形 4">
            <a:extLst>
              <a:ext uri="{FF2B5EF4-FFF2-40B4-BE49-F238E27FC236}">
                <a16:creationId xmlns:a16="http://schemas.microsoft.com/office/drawing/2014/main" id="{1E1362E4-5BC7-7CFC-92D7-13DF134B82C3}"/>
              </a:ext>
            </a:extLst>
          </p:cNvPr>
          <p:cNvSpPr/>
          <p:nvPr/>
        </p:nvSpPr>
        <p:spPr>
          <a:xfrm>
            <a:off x="696911" y="3115584"/>
            <a:ext cx="3412273" cy="343286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spcBef>
                <a:spcPts val="600"/>
              </a:spcBef>
            </a:pPr>
            <a:r>
              <a:rPr lang="en-US" altLang="zh-CN" b="1" dirty="0"/>
              <a:t>1.</a:t>
            </a:r>
            <a:r>
              <a:rPr lang="zh-CN" altLang="en-US" b="1" dirty="0"/>
              <a:t> “奇点”可能性与元任务视角</a:t>
            </a:r>
          </a:p>
          <a:p>
            <a:pPr marL="285750" indent="-285750">
              <a:spcBef>
                <a:spcPts val="600"/>
              </a:spcBef>
              <a:buFont typeface="Arial" panose="020B0604020202020204" pitchFamily="34" charset="0"/>
              <a:buChar char="•"/>
            </a:pPr>
            <a:r>
              <a:rPr lang="zh-CN" altLang="en-US" sz="1600" b="1" dirty="0"/>
              <a:t>潜在奇点</a:t>
            </a:r>
            <a:r>
              <a:rPr lang="zh-CN" altLang="en-US" sz="1600" dirty="0"/>
              <a:t>：</a:t>
            </a:r>
            <a:r>
              <a:rPr lang="en-US" altLang="zh-CN" sz="1600" dirty="0"/>
              <a:t>AI </a:t>
            </a:r>
            <a:r>
              <a:rPr lang="zh-CN" altLang="en-US" sz="1600" dirty="0"/>
              <a:t>能力或在某时点质变，超出人类理解与控制</a:t>
            </a:r>
          </a:p>
          <a:p>
            <a:pPr marL="285750" indent="-285750">
              <a:spcBef>
                <a:spcPts val="600"/>
              </a:spcBef>
              <a:buFont typeface="Arial" panose="020B0604020202020204" pitchFamily="34" charset="0"/>
              <a:buChar char="•"/>
            </a:pPr>
            <a:r>
              <a:rPr lang="zh-CN" altLang="en-US" sz="1600" b="1" dirty="0"/>
              <a:t>经济含义</a:t>
            </a:r>
            <a:r>
              <a:rPr lang="zh-CN" altLang="en-US" sz="1600" dirty="0"/>
              <a:t>：一旦出现，或以</a:t>
            </a:r>
            <a:r>
              <a:rPr lang="zh-CN" altLang="en-US" sz="1600" b="1" dirty="0"/>
              <a:t>不可预测</a:t>
            </a:r>
            <a:r>
              <a:rPr lang="zh-CN" altLang="en-US" sz="1600" dirty="0"/>
              <a:t>方式重塑经济与社会</a:t>
            </a:r>
          </a:p>
          <a:p>
            <a:pPr marL="285750" indent="-285750">
              <a:spcBef>
                <a:spcPts val="600"/>
              </a:spcBef>
              <a:buFont typeface="Arial" panose="020B0604020202020204" pitchFamily="34" charset="0"/>
              <a:buChar char="•"/>
            </a:pPr>
            <a:r>
              <a:rPr lang="zh-CN" altLang="en-US" sz="1600" b="1" dirty="0"/>
              <a:t>分析工具</a:t>
            </a:r>
            <a:r>
              <a:rPr lang="zh-CN" altLang="en-US" sz="1600" dirty="0"/>
              <a:t>：</a:t>
            </a:r>
            <a:r>
              <a:rPr lang="zh-CN" altLang="en-US" sz="1600" b="1" dirty="0"/>
              <a:t>元任务框架</a:t>
            </a:r>
            <a:r>
              <a:rPr lang="zh-CN" altLang="en-US" sz="1600" dirty="0"/>
              <a:t>用于刻画功能层面的替代</a:t>
            </a:r>
            <a:r>
              <a:rPr lang="en-US" altLang="zh-CN" sz="1600" dirty="0"/>
              <a:t>/</a:t>
            </a:r>
            <a:r>
              <a:rPr lang="zh-CN" altLang="en-US" sz="1600" dirty="0"/>
              <a:t>增强，提供研究奇点的理论抓手</a:t>
            </a:r>
          </a:p>
          <a:p>
            <a:pPr marL="285750" indent="-285750">
              <a:spcBef>
                <a:spcPts val="600"/>
              </a:spcBef>
              <a:buFont typeface="Arial" panose="020B0604020202020204" pitchFamily="34" charset="0"/>
              <a:buChar char="•"/>
            </a:pPr>
            <a:r>
              <a:rPr lang="zh-CN" altLang="en-US" sz="1600" b="1" dirty="0"/>
              <a:t>研究空白</a:t>
            </a:r>
            <a:r>
              <a:rPr lang="zh-CN" altLang="en-US" sz="1600" dirty="0"/>
              <a:t>：需在</a:t>
            </a:r>
            <a:r>
              <a:rPr lang="zh-CN" altLang="en-US" sz="1600" b="1" dirty="0"/>
              <a:t>理论与实证</a:t>
            </a:r>
            <a:r>
              <a:rPr lang="zh-CN" altLang="en-US" sz="1600" dirty="0"/>
              <a:t>上检验与预判奇点到来的条件与路径</a:t>
            </a:r>
          </a:p>
        </p:txBody>
      </p:sp>
      <p:sp>
        <p:nvSpPr>
          <p:cNvPr id="7" name="矩形 6">
            <a:extLst>
              <a:ext uri="{FF2B5EF4-FFF2-40B4-BE49-F238E27FC236}">
                <a16:creationId xmlns:a16="http://schemas.microsoft.com/office/drawing/2014/main" id="{9AFE2929-4975-CA8F-B3A1-430D41308431}"/>
              </a:ext>
            </a:extLst>
          </p:cNvPr>
          <p:cNvSpPr/>
          <p:nvPr/>
        </p:nvSpPr>
        <p:spPr>
          <a:xfrm>
            <a:off x="4574343" y="3115583"/>
            <a:ext cx="3412273" cy="343286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spcBef>
                <a:spcPts val="600"/>
              </a:spcBef>
            </a:pPr>
            <a:r>
              <a:rPr lang="en-US" altLang="zh-CN" b="1" dirty="0"/>
              <a:t>2.</a:t>
            </a:r>
            <a:r>
              <a:rPr lang="zh-CN" altLang="en-US" b="1" dirty="0"/>
              <a:t>温和但显著的生产率提升（主流路径）</a:t>
            </a:r>
          </a:p>
          <a:p>
            <a:pPr marL="285750" indent="-285750">
              <a:spcBef>
                <a:spcPts val="600"/>
              </a:spcBef>
              <a:buFont typeface="Arial" panose="020B0604020202020204" pitchFamily="34" charset="0"/>
              <a:buChar char="•"/>
            </a:pPr>
            <a:r>
              <a:rPr lang="zh-CN" altLang="en-US" sz="1600" b="1" dirty="0"/>
              <a:t>机制</a:t>
            </a:r>
            <a:r>
              <a:rPr lang="zh-CN" altLang="en-US" sz="1600" dirty="0"/>
              <a:t>：对</a:t>
            </a:r>
            <a:r>
              <a:rPr lang="zh-CN" altLang="en-US" sz="1600" b="1" dirty="0"/>
              <a:t>既有任务</a:t>
            </a:r>
            <a:r>
              <a:rPr lang="zh-CN" altLang="en-US" sz="1600" dirty="0"/>
              <a:t>的自动化</a:t>
            </a:r>
            <a:r>
              <a:rPr lang="en-US" altLang="zh-CN" sz="1600" dirty="0"/>
              <a:t>/</a:t>
            </a:r>
            <a:r>
              <a:rPr lang="zh-CN" altLang="en-US" sz="1600" dirty="0"/>
              <a:t>互补性升级 → </a:t>
            </a:r>
            <a:r>
              <a:rPr lang="zh-CN" altLang="en-US" sz="1600" b="1" dirty="0"/>
              <a:t>效率提升、成本下降</a:t>
            </a:r>
            <a:endParaRPr lang="zh-CN" altLang="en-US" sz="1600" dirty="0"/>
          </a:p>
          <a:p>
            <a:pPr marL="285750" indent="-285750">
              <a:spcBef>
                <a:spcPts val="600"/>
              </a:spcBef>
              <a:buFont typeface="Arial" panose="020B0604020202020204" pitchFamily="34" charset="0"/>
              <a:buChar char="•"/>
            </a:pPr>
            <a:r>
              <a:rPr lang="zh-CN" altLang="en-US" sz="1600" b="1" dirty="0"/>
              <a:t>影响幅度</a:t>
            </a:r>
            <a:r>
              <a:rPr lang="zh-CN" altLang="en-US" sz="1600" dirty="0"/>
              <a:t>：宏观层面</a:t>
            </a:r>
            <a:r>
              <a:rPr lang="zh-CN" altLang="en-US" sz="1600" b="1" dirty="0"/>
              <a:t>温和但可观</a:t>
            </a:r>
            <a:r>
              <a:rPr lang="zh-CN" altLang="en-US" sz="1600" dirty="0"/>
              <a:t>的增长贡献</a:t>
            </a:r>
          </a:p>
          <a:p>
            <a:pPr marL="285750" indent="-285750">
              <a:spcBef>
                <a:spcPts val="600"/>
              </a:spcBef>
              <a:buFont typeface="Arial" panose="020B0604020202020204" pitchFamily="34" charset="0"/>
              <a:buChar char="•"/>
            </a:pPr>
            <a:r>
              <a:rPr lang="zh-CN" altLang="en-US" sz="1600" b="1" dirty="0"/>
              <a:t>约束因素</a:t>
            </a:r>
            <a:r>
              <a:rPr lang="zh-CN" altLang="en-US" sz="1600" dirty="0"/>
              <a:t>：技术应用</a:t>
            </a:r>
            <a:r>
              <a:rPr lang="zh-CN" altLang="en-US" sz="1600" b="1" dirty="0"/>
              <a:t>覆盖范围</a:t>
            </a:r>
            <a:r>
              <a:rPr lang="zh-CN" altLang="en-US" sz="1600" dirty="0"/>
              <a:t>与</a:t>
            </a:r>
            <a:r>
              <a:rPr lang="zh-CN" altLang="en-US" sz="1600" b="1" dirty="0"/>
              <a:t>行业适应性；</a:t>
            </a:r>
            <a:r>
              <a:rPr lang="zh-CN" altLang="en-US" sz="1600" dirty="0"/>
              <a:t>成本节约在任务之间的</a:t>
            </a:r>
            <a:r>
              <a:rPr lang="zh-CN" altLang="en-US" sz="1600" b="1" dirty="0"/>
              <a:t>分布差异；</a:t>
            </a:r>
            <a:r>
              <a:rPr lang="zh-CN" altLang="en-US" sz="1600" dirty="0"/>
              <a:t>结合</a:t>
            </a:r>
            <a:r>
              <a:rPr lang="zh-CN" altLang="en-US" sz="1600" b="1" dirty="0"/>
              <a:t>中国现实与国际环境</a:t>
            </a:r>
            <a:r>
              <a:rPr lang="zh-CN" altLang="en-US" sz="1600" dirty="0"/>
              <a:t>进行更精准的增长预测</a:t>
            </a:r>
          </a:p>
        </p:txBody>
      </p:sp>
      <p:sp>
        <p:nvSpPr>
          <p:cNvPr id="9" name="矩形 8">
            <a:extLst>
              <a:ext uri="{FF2B5EF4-FFF2-40B4-BE49-F238E27FC236}">
                <a16:creationId xmlns:a16="http://schemas.microsoft.com/office/drawing/2014/main" id="{ABE2A455-DB7C-D203-8C1C-E7F26C5A1B24}"/>
              </a:ext>
            </a:extLst>
          </p:cNvPr>
          <p:cNvSpPr/>
          <p:nvPr/>
        </p:nvSpPr>
        <p:spPr>
          <a:xfrm>
            <a:off x="8451775" y="3115583"/>
            <a:ext cx="3412273" cy="3432867"/>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spcBef>
                <a:spcPts val="600"/>
              </a:spcBef>
            </a:pPr>
            <a:r>
              <a:rPr lang="en-US" altLang="zh-CN" b="1" dirty="0"/>
              <a:t>3.</a:t>
            </a:r>
            <a:r>
              <a:rPr lang="zh-CN" altLang="en-US" b="1" dirty="0"/>
              <a:t>负外部性与数据要素治理</a:t>
            </a:r>
          </a:p>
          <a:p>
            <a:pPr marL="285750" indent="-285750" algn="just">
              <a:spcBef>
                <a:spcPts val="600"/>
              </a:spcBef>
              <a:buFont typeface="Arial" panose="020B0604020202020204" pitchFamily="34" charset="0"/>
              <a:buChar char="•"/>
            </a:pPr>
            <a:r>
              <a:rPr lang="zh-CN" altLang="en-US" sz="1600" b="1" dirty="0"/>
              <a:t>风险外溢</a:t>
            </a:r>
            <a:r>
              <a:rPr lang="zh-CN" altLang="en-US" sz="1600" dirty="0"/>
              <a:t>：深度伪造、虚假信息与操纵 → </a:t>
            </a:r>
            <a:r>
              <a:rPr lang="zh-CN" altLang="en-US" sz="1600" b="1" dirty="0"/>
              <a:t>侵蚀社会信任、扰动市场秩序、损害消费者福利</a:t>
            </a:r>
            <a:endParaRPr lang="zh-CN" altLang="en-US" sz="1600" dirty="0"/>
          </a:p>
          <a:p>
            <a:pPr marL="285750" indent="-285750" algn="just">
              <a:spcBef>
                <a:spcPts val="600"/>
              </a:spcBef>
              <a:buFont typeface="Arial" panose="020B0604020202020204" pitchFamily="34" charset="0"/>
              <a:buChar char="•"/>
            </a:pPr>
            <a:r>
              <a:rPr lang="zh-CN" altLang="en-US" sz="1600" b="1" dirty="0"/>
              <a:t>短期</a:t>
            </a:r>
            <a:r>
              <a:rPr lang="en-US" altLang="zh-CN" sz="1600" b="1" dirty="0"/>
              <a:t>/</a:t>
            </a:r>
            <a:r>
              <a:rPr lang="zh-CN" altLang="en-US" sz="1600" b="1" dirty="0"/>
              <a:t>长期</a:t>
            </a:r>
            <a:r>
              <a:rPr lang="zh-CN" altLang="en-US" sz="1600" dirty="0"/>
              <a:t>：短期或刺激部分数字活动；长期形成</a:t>
            </a:r>
            <a:r>
              <a:rPr lang="zh-CN" altLang="en-US" sz="1600" b="1" dirty="0"/>
              <a:t>宏观负面效应</a:t>
            </a:r>
            <a:endParaRPr lang="zh-CN" altLang="en-US" sz="1600" dirty="0"/>
          </a:p>
          <a:p>
            <a:pPr marL="285750" indent="-285750" algn="just">
              <a:spcBef>
                <a:spcPts val="600"/>
              </a:spcBef>
              <a:buFont typeface="Arial" panose="020B0604020202020204" pitchFamily="34" charset="0"/>
              <a:buChar char="•"/>
            </a:pPr>
            <a:r>
              <a:rPr lang="zh-CN" altLang="en-US" sz="1600" b="1" dirty="0"/>
              <a:t>数据瓶颈</a:t>
            </a:r>
            <a:r>
              <a:rPr lang="zh-CN" altLang="en-US" sz="1600" dirty="0"/>
              <a:t>：高质量数据</a:t>
            </a:r>
            <a:r>
              <a:rPr lang="zh-CN" altLang="en-US" sz="1600" b="1" dirty="0"/>
              <a:t>渐近耗尽</a:t>
            </a:r>
            <a:r>
              <a:rPr lang="zh-CN" altLang="en-US" sz="1600" dirty="0"/>
              <a:t> → 需</a:t>
            </a:r>
            <a:r>
              <a:rPr lang="zh-CN" altLang="en-US" sz="1600" b="1" dirty="0"/>
              <a:t>确权、流通与聚合</a:t>
            </a:r>
            <a:r>
              <a:rPr lang="zh-CN" altLang="en-US" sz="1600" dirty="0"/>
              <a:t>以获得规模效应</a:t>
            </a:r>
          </a:p>
          <a:p>
            <a:pPr marL="285750" indent="-285750" algn="just">
              <a:spcBef>
                <a:spcPts val="600"/>
              </a:spcBef>
              <a:buFont typeface="Arial" panose="020B0604020202020204" pitchFamily="34" charset="0"/>
              <a:buChar char="•"/>
            </a:pPr>
            <a:r>
              <a:rPr lang="zh-CN" altLang="en-US" sz="1600" b="1" dirty="0"/>
              <a:t>治理要点</a:t>
            </a:r>
            <a:r>
              <a:rPr lang="zh-CN" altLang="en-US" sz="1600" dirty="0"/>
              <a:t>：数据权属、跨域流通规则、伦理合规与问责机制的</a:t>
            </a:r>
            <a:r>
              <a:rPr lang="zh-CN" altLang="en-US" sz="1600" b="1" dirty="0"/>
              <a:t>协同设计</a:t>
            </a:r>
            <a:endParaRPr lang="zh-CN" altLang="en-US" sz="1600" dirty="0"/>
          </a:p>
        </p:txBody>
      </p:sp>
      <p:sp>
        <p:nvSpPr>
          <p:cNvPr id="10" name="左大括号 9">
            <a:extLst>
              <a:ext uri="{FF2B5EF4-FFF2-40B4-BE49-F238E27FC236}">
                <a16:creationId xmlns:a16="http://schemas.microsoft.com/office/drawing/2014/main" id="{220B327A-4ABF-FC94-6F49-C8780F91A757}"/>
              </a:ext>
            </a:extLst>
          </p:cNvPr>
          <p:cNvSpPr/>
          <p:nvPr/>
        </p:nvSpPr>
        <p:spPr>
          <a:xfrm rot="5400000">
            <a:off x="6086272" y="-1052216"/>
            <a:ext cx="284335" cy="785045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67211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人工智能与经济增长研究的拓展方向</a:t>
            </a:r>
          </a:p>
        </p:txBody>
      </p:sp>
      <p:pic>
        <p:nvPicPr>
          <p:cNvPr id="6" name="图片 5">
            <a:extLst>
              <a:ext uri="{FF2B5EF4-FFF2-40B4-BE49-F238E27FC236}">
                <a16:creationId xmlns:a16="http://schemas.microsoft.com/office/drawing/2014/main" id="{6389F2EE-3BB2-56F2-5F85-82D2B1CD5976}"/>
              </a:ext>
            </a:extLst>
          </p:cNvPr>
          <p:cNvPicPr>
            <a:picLocks noChangeAspect="1"/>
          </p:cNvPicPr>
          <p:nvPr/>
        </p:nvPicPr>
        <p:blipFill>
          <a:blip r:embed="rId4"/>
          <a:stretch>
            <a:fillRect/>
          </a:stretch>
        </p:blipFill>
        <p:spPr>
          <a:xfrm>
            <a:off x="168294" y="1973920"/>
            <a:ext cx="4970297" cy="2770676"/>
          </a:xfrm>
          <a:prstGeom prst="rect">
            <a:avLst/>
          </a:prstGeom>
        </p:spPr>
      </p:pic>
      <p:sp>
        <p:nvSpPr>
          <p:cNvPr id="12" name="矩形 11">
            <a:extLst>
              <a:ext uri="{FF2B5EF4-FFF2-40B4-BE49-F238E27FC236}">
                <a16:creationId xmlns:a16="http://schemas.microsoft.com/office/drawing/2014/main" id="{4D16A216-EEED-BABC-B08C-E157DA383933}"/>
              </a:ext>
            </a:extLst>
          </p:cNvPr>
          <p:cNvSpPr/>
          <p:nvPr/>
        </p:nvSpPr>
        <p:spPr>
          <a:xfrm>
            <a:off x="5138591" y="962152"/>
            <a:ext cx="6642022" cy="98171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第一层 </a:t>
            </a:r>
            <a:r>
              <a:rPr lang="en-US" altLang="zh-CN" b="1" dirty="0"/>
              <a:t>| AI</a:t>
            </a:r>
            <a:r>
              <a:rPr lang="zh-CN" altLang="en-US" b="1" dirty="0"/>
              <a:t>（人工智能）</a:t>
            </a:r>
            <a:r>
              <a:rPr lang="en-US" altLang="zh-CN" dirty="0"/>
              <a:t>——</a:t>
            </a:r>
            <a:r>
              <a:rPr lang="zh-CN" altLang="en-US" dirty="0"/>
              <a:t>所有机器的智能总称：指机器执行那些曾需人类智能方能完成的任务的能力，是人工智能的统称</a:t>
            </a:r>
          </a:p>
        </p:txBody>
      </p:sp>
      <p:sp>
        <p:nvSpPr>
          <p:cNvPr id="13" name="矩形 12">
            <a:extLst>
              <a:ext uri="{FF2B5EF4-FFF2-40B4-BE49-F238E27FC236}">
                <a16:creationId xmlns:a16="http://schemas.microsoft.com/office/drawing/2014/main" id="{09AD20FC-FCA0-8F09-5EE2-A16EF84A9486}"/>
              </a:ext>
            </a:extLst>
          </p:cNvPr>
          <p:cNvSpPr/>
          <p:nvPr/>
        </p:nvSpPr>
        <p:spPr>
          <a:xfrm>
            <a:off x="5138591" y="2218050"/>
            <a:ext cx="6642022" cy="144032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第二层 </a:t>
            </a:r>
            <a:r>
              <a:rPr lang="en-US" altLang="zh-CN" b="1" dirty="0"/>
              <a:t>| ANI</a:t>
            </a:r>
            <a:r>
              <a:rPr lang="zh-CN" altLang="en-US" b="1" dirty="0"/>
              <a:t>（狭义人工智能）</a:t>
            </a:r>
            <a:r>
              <a:rPr lang="en-US" altLang="zh-CN" dirty="0"/>
              <a:t>——</a:t>
            </a:r>
            <a:r>
              <a:rPr lang="zh-CN" altLang="en-US" dirty="0"/>
              <a:t>现在的</a:t>
            </a:r>
            <a:r>
              <a:rPr lang="en-US" altLang="zh-CN" dirty="0"/>
              <a:t>AI</a:t>
            </a:r>
            <a:r>
              <a:rPr lang="zh-CN" altLang="en-US" dirty="0"/>
              <a:t>真实水平：也称为弱人工智能，是专注于特定任务和问题域的人工智能，能够在一个非常狭窄的领域内表现出高效的智能，但无法执行超出其设计范围的任务。如</a:t>
            </a:r>
            <a:r>
              <a:rPr lang="en-US" altLang="zh-CN" dirty="0"/>
              <a:t>Siri/</a:t>
            </a:r>
            <a:r>
              <a:rPr lang="zh-CN" altLang="en-US" dirty="0"/>
              <a:t>小爱、特斯拉</a:t>
            </a:r>
            <a:r>
              <a:rPr lang="en-US" altLang="zh-CN" dirty="0"/>
              <a:t>FSD</a:t>
            </a:r>
            <a:r>
              <a:rPr lang="zh-CN" altLang="en-US" dirty="0"/>
              <a:t>、</a:t>
            </a:r>
            <a:r>
              <a:rPr lang="en-US" altLang="zh-CN" dirty="0"/>
              <a:t>AlphaGo</a:t>
            </a:r>
            <a:endParaRPr lang="zh-CN" altLang="en-US" dirty="0"/>
          </a:p>
        </p:txBody>
      </p:sp>
      <p:sp>
        <p:nvSpPr>
          <p:cNvPr id="14" name="矩形 13">
            <a:extLst>
              <a:ext uri="{FF2B5EF4-FFF2-40B4-BE49-F238E27FC236}">
                <a16:creationId xmlns:a16="http://schemas.microsoft.com/office/drawing/2014/main" id="{C41A2ADC-4A85-0FE3-48E2-9DC46DAAB616}"/>
              </a:ext>
            </a:extLst>
          </p:cNvPr>
          <p:cNvSpPr/>
          <p:nvPr/>
        </p:nvSpPr>
        <p:spPr>
          <a:xfrm>
            <a:off x="5138591" y="3932551"/>
            <a:ext cx="6642022" cy="144032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第三层 </a:t>
            </a:r>
            <a:r>
              <a:rPr lang="en-US" altLang="zh-CN" b="1" dirty="0"/>
              <a:t>| AGI</a:t>
            </a:r>
            <a:r>
              <a:rPr lang="zh-CN" altLang="en-US" b="1" dirty="0"/>
              <a:t>（通用人工智能）</a:t>
            </a:r>
            <a:r>
              <a:rPr lang="en-US" altLang="zh-CN" dirty="0"/>
              <a:t>——</a:t>
            </a:r>
            <a:r>
              <a:rPr lang="zh-CN" altLang="en-US" dirty="0"/>
              <a:t>科幻照进现实：是一种具有与人类类似的智能能力的人工智能，不仅能够执行特定任务，还能在多种领域中灵活地学习和执行任务，具备跨领域推理、适应性学习和自我改进的能力。如科学研究、写作小说、创作艺术作品等。</a:t>
            </a:r>
          </a:p>
        </p:txBody>
      </p:sp>
      <p:sp>
        <p:nvSpPr>
          <p:cNvPr id="15" name="矩形 14">
            <a:extLst>
              <a:ext uri="{FF2B5EF4-FFF2-40B4-BE49-F238E27FC236}">
                <a16:creationId xmlns:a16="http://schemas.microsoft.com/office/drawing/2014/main" id="{1038FF02-E090-EBC0-84BB-B720E6168F7D}"/>
              </a:ext>
            </a:extLst>
          </p:cNvPr>
          <p:cNvSpPr/>
          <p:nvPr/>
        </p:nvSpPr>
        <p:spPr>
          <a:xfrm>
            <a:off x="5138591" y="5647052"/>
            <a:ext cx="6642022" cy="104957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第四层 </a:t>
            </a:r>
            <a:r>
              <a:rPr lang="en-US" altLang="zh-CN" b="1" dirty="0"/>
              <a:t>| ASI</a:t>
            </a:r>
            <a:r>
              <a:rPr lang="zh-CN" altLang="en-US" b="1" dirty="0"/>
              <a:t>（超级人工智能）</a:t>
            </a:r>
            <a:r>
              <a:rPr lang="en-US" altLang="zh-CN" dirty="0"/>
              <a:t>——</a:t>
            </a:r>
            <a:r>
              <a:rPr lang="zh-CN" altLang="en-US" dirty="0"/>
              <a:t>潘多拉魔盒：是一种超越人类智能的人工智能，不仅能够在所有任务上超越人类的智力，还能够在推理、创造力、情感理解等方面大大超过人类。</a:t>
            </a:r>
          </a:p>
        </p:txBody>
      </p:sp>
      <p:sp>
        <p:nvSpPr>
          <p:cNvPr id="16" name="箭头: 下 15">
            <a:extLst>
              <a:ext uri="{FF2B5EF4-FFF2-40B4-BE49-F238E27FC236}">
                <a16:creationId xmlns:a16="http://schemas.microsoft.com/office/drawing/2014/main" id="{5BF0F398-D68A-0424-9284-7BF1C5F93085}"/>
              </a:ext>
            </a:extLst>
          </p:cNvPr>
          <p:cNvSpPr/>
          <p:nvPr/>
        </p:nvSpPr>
        <p:spPr>
          <a:xfrm>
            <a:off x="8223990" y="1943870"/>
            <a:ext cx="347809" cy="232175"/>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箭头: 下 16">
            <a:extLst>
              <a:ext uri="{FF2B5EF4-FFF2-40B4-BE49-F238E27FC236}">
                <a16:creationId xmlns:a16="http://schemas.microsoft.com/office/drawing/2014/main" id="{3D707A1D-10FE-F12B-C1FD-48F8D8F310CE}"/>
              </a:ext>
            </a:extLst>
          </p:cNvPr>
          <p:cNvSpPr/>
          <p:nvPr/>
        </p:nvSpPr>
        <p:spPr>
          <a:xfrm>
            <a:off x="8223990" y="3670326"/>
            <a:ext cx="347809" cy="232175"/>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箭头: 下 17">
            <a:extLst>
              <a:ext uri="{FF2B5EF4-FFF2-40B4-BE49-F238E27FC236}">
                <a16:creationId xmlns:a16="http://schemas.microsoft.com/office/drawing/2014/main" id="{67603484-4F05-681B-6AB2-483E5D38C811}"/>
              </a:ext>
            </a:extLst>
          </p:cNvPr>
          <p:cNvSpPr/>
          <p:nvPr/>
        </p:nvSpPr>
        <p:spPr>
          <a:xfrm>
            <a:off x="8223989" y="5372872"/>
            <a:ext cx="347809" cy="232175"/>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ustDataLst>
      <p:tags r:id="rId1"/>
    </p:custDataLst>
    <p:extLst>
      <p:ext uri="{BB962C8B-B14F-4D97-AF65-F5344CB8AC3E}">
        <p14:creationId xmlns:p14="http://schemas.microsoft.com/office/powerpoint/2010/main" val="3917451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5E044-E832-7D78-B896-AAF219E37D85}"/>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22022B25-D7E0-144A-BDA9-7A8140A8C5EF}"/>
              </a:ext>
            </a:extLst>
          </p:cNvPr>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人工智能与经济增长研究的拓展方向</a:t>
            </a:r>
          </a:p>
        </p:txBody>
      </p:sp>
      <p:pic>
        <p:nvPicPr>
          <p:cNvPr id="3" name="图片 2" descr="图表&#10;&#10;AI 生成的内容可能不正确。">
            <a:extLst>
              <a:ext uri="{FF2B5EF4-FFF2-40B4-BE49-F238E27FC236}">
                <a16:creationId xmlns:a16="http://schemas.microsoft.com/office/drawing/2014/main" id="{AC5358C8-F062-E8FB-B973-D1F4F888D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405" y="935927"/>
            <a:ext cx="4763957" cy="5094850"/>
          </a:xfrm>
          <a:prstGeom prst="rect">
            <a:avLst/>
          </a:prstGeom>
        </p:spPr>
      </p:pic>
      <p:sp>
        <p:nvSpPr>
          <p:cNvPr id="4" name="文本框 3">
            <a:extLst>
              <a:ext uri="{FF2B5EF4-FFF2-40B4-BE49-F238E27FC236}">
                <a16:creationId xmlns:a16="http://schemas.microsoft.com/office/drawing/2014/main" id="{ED868425-EB48-2045-2E27-C649923D95E5}"/>
              </a:ext>
            </a:extLst>
          </p:cNvPr>
          <p:cNvSpPr txBox="1"/>
          <p:nvPr/>
        </p:nvSpPr>
        <p:spPr>
          <a:xfrm>
            <a:off x="364638" y="1359694"/>
            <a:ext cx="6507387" cy="3693319"/>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dirty="0"/>
              <a:t>技术发展速度越来越快，尤其是人类进入信息时代以后，摩尔定律主导下计算机处理速度和计算能力平均每</a:t>
            </a:r>
            <a:r>
              <a:rPr lang="en-US" altLang="zh-CN" dirty="0"/>
              <a:t>2</a:t>
            </a:r>
            <a:r>
              <a:rPr lang="zh-CN" altLang="en-US" dirty="0"/>
              <a:t>年翻一倍。</a:t>
            </a:r>
            <a:endParaRPr lang="en-US" altLang="zh-CN" dirty="0"/>
          </a:p>
          <a:p>
            <a:pPr marL="285750" indent="-285750" algn="just">
              <a:buFont typeface="Arial" panose="020B0604020202020204" pitchFamily="34" charset="0"/>
              <a:buChar char="•"/>
            </a:pPr>
            <a:endParaRPr lang="en-US" altLang="zh-CN" dirty="0"/>
          </a:p>
          <a:p>
            <a:pPr marL="285750" indent="-285750" algn="just">
              <a:buFont typeface="Arial" panose="020B0604020202020204" pitchFamily="34" charset="0"/>
              <a:buChar char="•"/>
            </a:pPr>
            <a:r>
              <a:rPr lang="zh-CN" altLang="en-US" dirty="0"/>
              <a:t>有学者指出，人类技术的进步正在呈指数加速，</a:t>
            </a:r>
            <a:r>
              <a:rPr lang="en-US" altLang="zh-CN" dirty="0"/>
              <a:t>AI</a:t>
            </a:r>
            <a:r>
              <a:rPr lang="zh-CN" altLang="en-US" dirty="0"/>
              <a:t>发展或许会让人类进化成神。人类出现在</a:t>
            </a:r>
            <a:r>
              <a:rPr lang="en-US" altLang="zh-CN" dirty="0"/>
              <a:t>300</a:t>
            </a:r>
            <a:r>
              <a:rPr lang="zh-CN" altLang="en-US" dirty="0"/>
              <a:t>万年前，之后在石器时代停留了几百万年，一直到近</a:t>
            </a:r>
            <a:r>
              <a:rPr lang="en-US" altLang="zh-CN" dirty="0"/>
              <a:t>1</a:t>
            </a:r>
            <a:r>
              <a:rPr lang="zh-CN" altLang="en-US" dirty="0"/>
              <a:t>万年来文明突然出现并加速发展。到</a:t>
            </a:r>
            <a:r>
              <a:rPr lang="en-US" altLang="zh-CN" dirty="0"/>
              <a:t>7000</a:t>
            </a:r>
            <a:r>
              <a:rPr lang="zh-CN" altLang="en-US" dirty="0"/>
              <a:t>年前人类文明进入青铜时代，</a:t>
            </a:r>
            <a:r>
              <a:rPr lang="en-US" altLang="zh-CN" dirty="0"/>
              <a:t>3000</a:t>
            </a:r>
            <a:r>
              <a:rPr lang="zh-CN" altLang="en-US" dirty="0"/>
              <a:t>年前进入铁器时代，</a:t>
            </a:r>
            <a:r>
              <a:rPr lang="en-US" altLang="zh-CN" dirty="0"/>
              <a:t>300</a:t>
            </a:r>
            <a:r>
              <a:rPr lang="zh-CN" altLang="en-US" dirty="0"/>
              <a:t>年前进入到工业时代，之后只用了</a:t>
            </a:r>
            <a:r>
              <a:rPr lang="en-US" altLang="zh-CN" dirty="0"/>
              <a:t>200</a:t>
            </a:r>
            <a:r>
              <a:rPr lang="zh-CN" altLang="en-US" dirty="0"/>
              <a:t>来年就发展到信息时代，人类文明进步速度越来越快。</a:t>
            </a:r>
            <a:endParaRPr lang="en-US" altLang="zh-CN" dirty="0"/>
          </a:p>
          <a:p>
            <a:pPr marL="285750" indent="-285750" algn="just">
              <a:buFont typeface="Arial" panose="020B0604020202020204" pitchFamily="34" charset="0"/>
              <a:buChar char="•"/>
            </a:pPr>
            <a:endParaRPr lang="en-US" altLang="zh-CN" dirty="0"/>
          </a:p>
          <a:p>
            <a:pPr marL="285750" indent="-285750" algn="just">
              <a:buFont typeface="Arial" panose="020B0604020202020204" pitchFamily="34" charset="0"/>
              <a:buChar char="•"/>
            </a:pPr>
            <a:r>
              <a:rPr lang="zh-CN" altLang="en-US" dirty="0"/>
              <a:t>有科学家将几百万年来人类技术成果数量描点，发现大致拟合指数函数。指数函数特点是开始时增长慢，随着时间递增，函数增速越来越快，而中间转折点叫</a:t>
            </a:r>
            <a:r>
              <a:rPr lang="zh-CN" altLang="en-US" b="1" dirty="0"/>
              <a:t>奇点</a:t>
            </a:r>
            <a:r>
              <a:rPr lang="zh-CN" altLang="en-US" dirty="0"/>
              <a:t>。</a:t>
            </a:r>
          </a:p>
        </p:txBody>
      </p:sp>
    </p:spTree>
    <p:custDataLst>
      <p:tags r:id="rId1"/>
    </p:custDataLst>
    <p:extLst>
      <p:ext uri="{BB962C8B-B14F-4D97-AF65-F5344CB8AC3E}">
        <p14:creationId xmlns:p14="http://schemas.microsoft.com/office/powerpoint/2010/main" val="3546632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6BCD6-8BB4-5C44-3C0E-9202159FA6B2}"/>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18D7802E-ACE4-D707-A398-433FC268F6A1}"/>
              </a:ext>
            </a:extLst>
          </p:cNvPr>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人工智能与经济增长研究的拓展方向</a:t>
            </a:r>
          </a:p>
        </p:txBody>
      </p:sp>
      <p:pic>
        <p:nvPicPr>
          <p:cNvPr id="5" name="图片 4">
            <a:extLst>
              <a:ext uri="{FF2B5EF4-FFF2-40B4-BE49-F238E27FC236}">
                <a16:creationId xmlns:a16="http://schemas.microsoft.com/office/drawing/2014/main" id="{E7CF6FF2-D562-2639-E8D9-B7146A250502}"/>
              </a:ext>
            </a:extLst>
          </p:cNvPr>
          <p:cNvPicPr>
            <a:picLocks noChangeAspect="1"/>
          </p:cNvPicPr>
          <p:nvPr/>
        </p:nvPicPr>
        <p:blipFill>
          <a:blip r:embed="rId4"/>
          <a:stretch>
            <a:fillRect/>
          </a:stretch>
        </p:blipFill>
        <p:spPr>
          <a:xfrm>
            <a:off x="260250" y="1252643"/>
            <a:ext cx="5401426" cy="4466564"/>
          </a:xfrm>
          <a:prstGeom prst="rect">
            <a:avLst/>
          </a:prstGeom>
        </p:spPr>
      </p:pic>
      <p:pic>
        <p:nvPicPr>
          <p:cNvPr id="10" name="图片 9">
            <a:extLst>
              <a:ext uri="{FF2B5EF4-FFF2-40B4-BE49-F238E27FC236}">
                <a16:creationId xmlns:a16="http://schemas.microsoft.com/office/drawing/2014/main" id="{A705EEC5-BA2B-7F38-AFE8-546FF9738E8D}"/>
              </a:ext>
            </a:extLst>
          </p:cNvPr>
          <p:cNvPicPr>
            <a:picLocks noChangeAspect="1"/>
          </p:cNvPicPr>
          <p:nvPr/>
        </p:nvPicPr>
        <p:blipFill>
          <a:blip r:embed="rId5"/>
          <a:stretch>
            <a:fillRect/>
          </a:stretch>
        </p:blipFill>
        <p:spPr>
          <a:xfrm>
            <a:off x="5661676" y="1361169"/>
            <a:ext cx="6398202" cy="4900174"/>
          </a:xfrm>
          <a:prstGeom prst="rect">
            <a:avLst/>
          </a:prstGeom>
        </p:spPr>
      </p:pic>
    </p:spTree>
    <p:custDataLst>
      <p:tags r:id="rId1"/>
    </p:custDataLst>
    <p:extLst>
      <p:ext uri="{BB962C8B-B14F-4D97-AF65-F5344CB8AC3E}">
        <p14:creationId xmlns:p14="http://schemas.microsoft.com/office/powerpoint/2010/main" val="281188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a:off x="-22809" y="2390665"/>
            <a:ext cx="12242406" cy="4467335"/>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cstate="email">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a:off x="-25203" y="2346937"/>
            <a:ext cx="12242406" cy="4511063"/>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217268" y="501225"/>
            <a:ext cx="3757464" cy="923330"/>
          </a:xfrm>
          <a:prstGeom prst="rect">
            <a:avLst/>
          </a:prstGeom>
          <a:noFill/>
        </p:spPr>
        <p:txBody>
          <a:bodyPr wrap="square" rtlCol="0">
            <a:spAutoFit/>
          </a:bodyPr>
          <a:lstStyle/>
          <a:p>
            <a:pPr algn="dist"/>
            <a:r>
              <a:rPr lang="en-US" altLang="zh-CN" sz="5400" b="1" dirty="0">
                <a:solidFill>
                  <a:schemeClr val="accent1">
                    <a:alpha val="10000"/>
                  </a:schemeClr>
                </a:solidFill>
              </a:rPr>
              <a:t>CONTENT</a:t>
            </a:r>
            <a:endParaRPr lang="zh-CN" altLang="en-US" sz="5400" b="1" dirty="0">
              <a:solidFill>
                <a:schemeClr val="accent1">
                  <a:alpha val="10000"/>
                </a:schemeClr>
              </a:solidFill>
            </a:endParaRPr>
          </a:p>
        </p:txBody>
      </p:sp>
      <p:grpSp>
        <p:nvGrpSpPr>
          <p:cNvPr id="23" name="组合 22"/>
          <p:cNvGrpSpPr/>
          <p:nvPr/>
        </p:nvGrpSpPr>
        <p:grpSpPr>
          <a:xfrm flipV="1">
            <a:off x="-74938" y="2362199"/>
            <a:ext cx="12341876" cy="1569939"/>
            <a:chOff x="-58746" y="3291695"/>
            <a:chExt cx="12140523" cy="1710655"/>
          </a:xfrm>
        </p:grpSpPr>
        <p:sp>
          <p:nvSpPr>
            <p:cNvPr id="18" name="任意多边形: 形状 17"/>
            <p:cNvSpPr/>
            <p:nvPr/>
          </p:nvSpPr>
          <p:spPr>
            <a:xfrm>
              <a:off x="5985777" y="3291695"/>
              <a:ext cx="6096000"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5"/>
              <a:ext cx="6127973"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250591" y="873990"/>
            <a:ext cx="1690818" cy="830997"/>
          </a:xfrm>
          <a:prstGeom prst="rect">
            <a:avLst/>
          </a:prstGeom>
          <a:noFill/>
        </p:spPr>
        <p:txBody>
          <a:bodyPr wrap="square" rtlCol="0">
            <a:spAutoFit/>
          </a:bodyPr>
          <a:lstStyle/>
          <a:p>
            <a:pPr algn="dist"/>
            <a:r>
              <a:rPr lang="zh-CN" altLang="en-US" sz="4800" b="1" dirty="0">
                <a:solidFill>
                  <a:schemeClr val="accent1"/>
                </a:solidFill>
              </a:rPr>
              <a:t>目录</a:t>
            </a:r>
          </a:p>
        </p:txBody>
      </p:sp>
      <p:sp>
        <p:nvSpPr>
          <p:cNvPr id="11" name="文本框 10"/>
          <p:cNvSpPr txBox="1"/>
          <p:nvPr/>
        </p:nvSpPr>
        <p:spPr>
          <a:xfrm>
            <a:off x="1532502" y="3792288"/>
            <a:ext cx="946604" cy="830997"/>
          </a:xfrm>
          <a:prstGeom prst="rect">
            <a:avLst/>
          </a:prstGeom>
          <a:noFill/>
        </p:spPr>
        <p:txBody>
          <a:bodyPr wrap="square" rtlCol="0">
            <a:spAutoFit/>
          </a:bodyPr>
          <a:lstStyle/>
          <a:p>
            <a:pPr algn="ctr"/>
            <a:r>
              <a:rPr lang="en-US" altLang="zh-CN" sz="4800" b="1" dirty="0">
                <a:solidFill>
                  <a:schemeClr val="bg1"/>
                </a:solidFill>
              </a:rPr>
              <a:t>01</a:t>
            </a:r>
            <a:endParaRPr lang="zh-CN" altLang="en-US" sz="4800" b="1" dirty="0">
              <a:solidFill>
                <a:schemeClr val="bg1"/>
              </a:solidFill>
            </a:endParaRPr>
          </a:p>
        </p:txBody>
      </p:sp>
      <p:sp>
        <p:nvSpPr>
          <p:cNvPr id="27" name="文本框 26"/>
          <p:cNvSpPr txBox="1"/>
          <p:nvPr/>
        </p:nvSpPr>
        <p:spPr>
          <a:xfrm>
            <a:off x="1155237" y="4500174"/>
            <a:ext cx="1701134" cy="1323439"/>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人工智能发展影响经济增长的内在逻辑</a:t>
            </a:r>
          </a:p>
        </p:txBody>
      </p:sp>
      <p:sp>
        <p:nvSpPr>
          <p:cNvPr id="28" name="文本框 27"/>
          <p:cNvSpPr txBox="1"/>
          <p:nvPr/>
        </p:nvSpPr>
        <p:spPr>
          <a:xfrm>
            <a:off x="4063991" y="4450645"/>
            <a:ext cx="1635281" cy="1323439"/>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人工智能发展影响经济增长的理论模型</a:t>
            </a:r>
          </a:p>
        </p:txBody>
      </p:sp>
      <p:sp>
        <p:nvSpPr>
          <p:cNvPr id="52" name="文本框 51"/>
          <p:cNvSpPr txBox="1"/>
          <p:nvPr/>
        </p:nvSpPr>
        <p:spPr>
          <a:xfrm>
            <a:off x="4373480" y="3742759"/>
            <a:ext cx="946604" cy="830997"/>
          </a:xfrm>
          <a:prstGeom prst="rect">
            <a:avLst/>
          </a:prstGeom>
          <a:noFill/>
        </p:spPr>
        <p:txBody>
          <a:bodyPr wrap="square" rtlCol="0">
            <a:spAutoFit/>
          </a:bodyPr>
          <a:lstStyle/>
          <a:p>
            <a:pPr algn="ctr"/>
            <a:r>
              <a:rPr lang="en-US" altLang="zh-CN" sz="4800" b="1" dirty="0">
                <a:solidFill>
                  <a:schemeClr val="bg1"/>
                </a:solidFill>
              </a:rPr>
              <a:t>02</a:t>
            </a:r>
            <a:endParaRPr lang="zh-CN" altLang="en-US" sz="4800" b="1" dirty="0">
              <a:solidFill>
                <a:schemeClr val="bg1"/>
              </a:solidFill>
            </a:endParaRPr>
          </a:p>
        </p:txBody>
      </p:sp>
      <p:grpSp>
        <p:nvGrpSpPr>
          <p:cNvPr id="7" name="组合 6"/>
          <p:cNvGrpSpPr/>
          <p:nvPr/>
        </p:nvGrpSpPr>
        <p:grpSpPr>
          <a:xfrm>
            <a:off x="5555615" y="191008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
        <p:nvSpPr>
          <p:cNvPr id="22" name="文本框 21">
            <a:extLst>
              <a:ext uri="{FF2B5EF4-FFF2-40B4-BE49-F238E27FC236}">
                <a16:creationId xmlns:a16="http://schemas.microsoft.com/office/drawing/2014/main" id="{9F49FFDD-8FD5-4EB9-8EAC-26B11B206DD3}"/>
              </a:ext>
            </a:extLst>
          </p:cNvPr>
          <p:cNvSpPr txBox="1"/>
          <p:nvPr/>
        </p:nvSpPr>
        <p:spPr>
          <a:xfrm>
            <a:off x="7078076" y="4450645"/>
            <a:ext cx="1613913" cy="1323439"/>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人工智能发展影响经济增长的产业化路径</a:t>
            </a:r>
          </a:p>
        </p:txBody>
      </p:sp>
      <p:sp>
        <p:nvSpPr>
          <p:cNvPr id="24" name="文本框 23">
            <a:extLst>
              <a:ext uri="{FF2B5EF4-FFF2-40B4-BE49-F238E27FC236}">
                <a16:creationId xmlns:a16="http://schemas.microsoft.com/office/drawing/2014/main" id="{437CFCE7-EACB-4402-A331-7795B111F4DB}"/>
              </a:ext>
            </a:extLst>
          </p:cNvPr>
          <p:cNvSpPr txBox="1"/>
          <p:nvPr/>
        </p:nvSpPr>
        <p:spPr>
          <a:xfrm>
            <a:off x="7389366" y="3742759"/>
            <a:ext cx="946604" cy="830997"/>
          </a:xfrm>
          <a:prstGeom prst="rect">
            <a:avLst/>
          </a:prstGeom>
          <a:noFill/>
        </p:spPr>
        <p:txBody>
          <a:bodyPr wrap="square" rtlCol="0">
            <a:spAutoFit/>
          </a:bodyPr>
          <a:lstStyle/>
          <a:p>
            <a:pPr algn="ctr"/>
            <a:r>
              <a:rPr lang="en-US" altLang="zh-CN" sz="4800" b="1" dirty="0">
                <a:solidFill>
                  <a:schemeClr val="bg1"/>
                </a:solidFill>
              </a:rPr>
              <a:t>03</a:t>
            </a:r>
            <a:endParaRPr lang="zh-CN" altLang="en-US" sz="4800" b="1" dirty="0">
              <a:solidFill>
                <a:schemeClr val="bg1"/>
              </a:solidFill>
            </a:endParaRPr>
          </a:p>
        </p:txBody>
      </p:sp>
      <p:sp>
        <p:nvSpPr>
          <p:cNvPr id="25" name="文本框 24">
            <a:extLst>
              <a:ext uri="{FF2B5EF4-FFF2-40B4-BE49-F238E27FC236}">
                <a16:creationId xmlns:a16="http://schemas.microsoft.com/office/drawing/2014/main" id="{555EF13A-5BCA-4072-A105-BAF96483A95F}"/>
              </a:ext>
            </a:extLst>
          </p:cNvPr>
          <p:cNvSpPr txBox="1"/>
          <p:nvPr/>
        </p:nvSpPr>
        <p:spPr>
          <a:xfrm>
            <a:off x="9716373" y="4500174"/>
            <a:ext cx="1758531" cy="1015663"/>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人工智能与经济增长研究的拓展方向</a:t>
            </a:r>
          </a:p>
        </p:txBody>
      </p:sp>
      <p:sp>
        <p:nvSpPr>
          <p:cNvPr id="26" name="文本框 25">
            <a:extLst>
              <a:ext uri="{FF2B5EF4-FFF2-40B4-BE49-F238E27FC236}">
                <a16:creationId xmlns:a16="http://schemas.microsoft.com/office/drawing/2014/main" id="{21871B69-7D5F-4BE2-A086-63E7330B0373}"/>
              </a:ext>
            </a:extLst>
          </p:cNvPr>
          <p:cNvSpPr txBox="1"/>
          <p:nvPr/>
        </p:nvSpPr>
        <p:spPr>
          <a:xfrm>
            <a:off x="10027663" y="3792288"/>
            <a:ext cx="946604" cy="830997"/>
          </a:xfrm>
          <a:prstGeom prst="rect">
            <a:avLst/>
          </a:prstGeom>
          <a:noFill/>
        </p:spPr>
        <p:txBody>
          <a:bodyPr wrap="square" rtlCol="0">
            <a:spAutoFit/>
          </a:bodyPr>
          <a:lstStyle/>
          <a:p>
            <a:pPr algn="ctr"/>
            <a:r>
              <a:rPr lang="en-US" altLang="zh-CN" sz="4800" b="1" dirty="0">
                <a:solidFill>
                  <a:schemeClr val="bg1"/>
                </a:solidFill>
              </a:rPr>
              <a:t>04</a:t>
            </a:r>
            <a:endParaRPr lang="zh-CN" altLang="en-US" sz="4800" b="1" dirty="0">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90A58-E8D5-ECAD-7FD1-EC32F27484FF}"/>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8FCE5C0C-2B8E-D53F-BC0B-745B647DB7B2}"/>
              </a:ext>
            </a:extLst>
          </p:cNvPr>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人工智能与经济增长研究的拓展方向</a:t>
            </a:r>
          </a:p>
        </p:txBody>
      </p:sp>
      <p:pic>
        <p:nvPicPr>
          <p:cNvPr id="7" name="图片 6">
            <a:extLst>
              <a:ext uri="{FF2B5EF4-FFF2-40B4-BE49-F238E27FC236}">
                <a16:creationId xmlns:a16="http://schemas.microsoft.com/office/drawing/2014/main" id="{C2DCD26C-6B79-8687-3B26-6FE94F7AE4C0}"/>
              </a:ext>
            </a:extLst>
          </p:cNvPr>
          <p:cNvPicPr>
            <a:picLocks noChangeAspect="1"/>
          </p:cNvPicPr>
          <p:nvPr/>
        </p:nvPicPr>
        <p:blipFill>
          <a:blip r:embed="rId4"/>
          <a:stretch>
            <a:fillRect/>
          </a:stretch>
        </p:blipFill>
        <p:spPr>
          <a:xfrm>
            <a:off x="190035" y="1359230"/>
            <a:ext cx="5485000" cy="4800348"/>
          </a:xfrm>
          <a:prstGeom prst="rect">
            <a:avLst/>
          </a:prstGeom>
        </p:spPr>
      </p:pic>
      <p:pic>
        <p:nvPicPr>
          <p:cNvPr id="3" name="图片 2">
            <a:extLst>
              <a:ext uri="{FF2B5EF4-FFF2-40B4-BE49-F238E27FC236}">
                <a16:creationId xmlns:a16="http://schemas.microsoft.com/office/drawing/2014/main" id="{7BD73797-0163-8092-22B2-EBC173BE6E93}"/>
              </a:ext>
            </a:extLst>
          </p:cNvPr>
          <p:cNvPicPr>
            <a:picLocks noChangeAspect="1"/>
          </p:cNvPicPr>
          <p:nvPr/>
        </p:nvPicPr>
        <p:blipFill>
          <a:blip r:embed="rId5"/>
          <a:stretch>
            <a:fillRect/>
          </a:stretch>
        </p:blipFill>
        <p:spPr>
          <a:xfrm>
            <a:off x="6036234" y="1755872"/>
            <a:ext cx="5898413" cy="3632356"/>
          </a:xfrm>
          <a:prstGeom prst="rect">
            <a:avLst/>
          </a:prstGeom>
        </p:spPr>
      </p:pic>
    </p:spTree>
    <p:custDataLst>
      <p:tags r:id="rId1"/>
    </p:custDataLst>
    <p:extLst>
      <p:ext uri="{BB962C8B-B14F-4D97-AF65-F5344CB8AC3E}">
        <p14:creationId xmlns:p14="http://schemas.microsoft.com/office/powerpoint/2010/main" val="475019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cstate="email">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7986" y="0"/>
            <a:ext cx="12217204"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993807" y="1705229"/>
            <a:ext cx="8204386"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THANKS!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740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6"/>
            <a:stretch>
              <a:fillRect/>
            </a:stretch>
          </p:blipFill>
          <p:spPr>
            <a:xfrm>
              <a:off x="11324" y="6238"/>
              <a:ext cx="1533" cy="1488"/>
            </a:xfrm>
            <a:prstGeom prst="ellipse">
              <a:avLst/>
            </a:prstGeom>
            <a:noFill/>
            <a:ln w="9525">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252914" y="-35246"/>
            <a:ext cx="7939086" cy="6892294"/>
            <a:chOff x="4252914" y="-35246"/>
            <a:chExt cx="7939086" cy="6892294"/>
          </a:xfrm>
        </p:grpSpPr>
        <p:sp>
          <p:nvSpPr>
            <p:cNvPr id="17" name="任意多边形: 形状 16"/>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cstate="email"/>
              <a:srcRect/>
              <a:tile tx="1270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5400000">
            <a:off x="1628488" y="2426303"/>
            <a:ext cx="7010399" cy="1853000"/>
            <a:chOff x="-58746" y="3273472"/>
            <a:chExt cx="12140523" cy="1772615"/>
          </a:xfrm>
        </p:grpSpPr>
        <p:sp>
          <p:nvSpPr>
            <p:cNvPr id="18" name="任意多边形: 形状 17"/>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01</a:t>
            </a:r>
            <a:endParaRPr lang="zh-CN" altLang="en-US" sz="16600" b="1" dirty="0">
              <a:solidFill>
                <a:schemeClr val="accent1"/>
              </a:solidFill>
            </a:endParaRPr>
          </a:p>
        </p:txBody>
      </p:sp>
      <p:sp>
        <p:nvSpPr>
          <p:cNvPr id="11" name="矩形 10"/>
          <p:cNvSpPr/>
          <p:nvPr/>
        </p:nvSpPr>
        <p:spPr>
          <a:xfrm>
            <a:off x="1489321" y="3383558"/>
            <a:ext cx="2035486"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ONE</a:t>
            </a:r>
            <a:endParaRPr lang="zh-CN" altLang="en-US" sz="2400" dirty="0">
              <a:solidFill>
                <a:schemeClr val="accent1"/>
              </a:solidFill>
            </a:endParaRPr>
          </a:p>
        </p:txBody>
      </p:sp>
      <p:sp>
        <p:nvSpPr>
          <p:cNvPr id="25" name="文本框 24"/>
          <p:cNvSpPr txBox="1"/>
          <p:nvPr/>
        </p:nvSpPr>
        <p:spPr>
          <a:xfrm>
            <a:off x="5625709" y="2827639"/>
            <a:ext cx="6237740"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人工智能发展影响经济增长的内在逻辑</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3" name="文本框 2">
            <a:extLst>
              <a:ext uri="{FF2B5EF4-FFF2-40B4-BE49-F238E27FC236}">
                <a16:creationId xmlns:a16="http://schemas.microsoft.com/office/drawing/2014/main" id="{22B0DBFA-B3B6-4AE1-A83F-3FA2D107C1FA}"/>
              </a:ext>
            </a:extLst>
          </p:cNvPr>
          <p:cNvSpPr txBox="1"/>
          <p:nvPr/>
        </p:nvSpPr>
        <p:spPr>
          <a:xfrm>
            <a:off x="311032" y="1299028"/>
            <a:ext cx="5689601" cy="3457293"/>
          </a:xfrm>
          <a:prstGeom prst="rect">
            <a:avLst/>
          </a:prstGeom>
          <a:noFill/>
          <a:ln w="19050">
            <a:solidFill>
              <a:schemeClr val="accent1"/>
            </a:solidFill>
            <a:prstDash val="dash"/>
          </a:ln>
        </p:spPr>
        <p:txBody>
          <a:bodyPr wrap="square" rtlCol="0">
            <a:spAutoFit/>
          </a:bodyPr>
          <a:lstStyle/>
          <a:p>
            <a:pPr algn="just">
              <a:spcBef>
                <a:spcPts val="1200"/>
              </a:spcBef>
            </a:pPr>
            <a:r>
              <a:rPr lang="en-US" altLang="zh-CN" b="1" dirty="0"/>
              <a:t>1.</a:t>
            </a:r>
            <a:r>
              <a:rPr lang="zh-CN" altLang="en-US" b="1" dirty="0"/>
              <a:t> 人工智能的起源与奠基阶段</a:t>
            </a:r>
          </a:p>
          <a:p>
            <a:pPr algn="just">
              <a:spcBef>
                <a:spcPts val="1200"/>
              </a:spcBef>
            </a:pPr>
            <a:r>
              <a:rPr lang="zh-CN" altLang="en-US" b="1" dirty="0"/>
              <a:t>技术基础</a:t>
            </a:r>
            <a:r>
              <a:rPr lang="zh-CN" altLang="en-US" dirty="0"/>
              <a:t>：计算机、图灵测试、达特茅斯会议（</a:t>
            </a:r>
            <a:r>
              <a:rPr lang="en-US" altLang="zh-CN" dirty="0"/>
              <a:t>1956</a:t>
            </a:r>
            <a:r>
              <a:rPr lang="zh-CN" altLang="en-US" dirty="0"/>
              <a:t>年</a:t>
            </a:r>
            <a:r>
              <a:rPr lang="en-US" altLang="zh-CN" dirty="0"/>
              <a:t>——AI</a:t>
            </a:r>
            <a:r>
              <a:rPr lang="zh-CN" altLang="en-US" dirty="0"/>
              <a:t>元年）</a:t>
            </a:r>
          </a:p>
          <a:p>
            <a:pPr algn="just">
              <a:spcBef>
                <a:spcPts val="1200"/>
              </a:spcBef>
            </a:pPr>
            <a:r>
              <a:rPr lang="zh-CN" altLang="en-US" b="1" dirty="0"/>
              <a:t>两大研究路径</a:t>
            </a:r>
            <a:r>
              <a:rPr lang="zh-CN" altLang="en-US" dirty="0"/>
              <a:t>：</a:t>
            </a:r>
          </a:p>
          <a:p>
            <a:pPr marL="742950" lvl="1" indent="-285750" algn="just">
              <a:spcBef>
                <a:spcPts val="1200"/>
              </a:spcBef>
              <a:buFont typeface="Wingdings" pitchFamily="2" charset="2"/>
              <a:buChar char="l"/>
            </a:pPr>
            <a:r>
              <a:rPr lang="zh-CN" altLang="en-US" dirty="0"/>
              <a:t>联结主义</a:t>
            </a:r>
            <a:r>
              <a:rPr lang="en-US" altLang="zh-CN" dirty="0"/>
              <a:t>——</a:t>
            </a:r>
            <a:r>
              <a:rPr lang="zh-CN" altLang="en-US" dirty="0"/>
              <a:t>模拟人脑神经网络</a:t>
            </a:r>
          </a:p>
          <a:p>
            <a:pPr marL="742950" lvl="1" indent="-285750" algn="just">
              <a:spcBef>
                <a:spcPts val="1200"/>
              </a:spcBef>
              <a:buFont typeface="Wingdings" pitchFamily="2" charset="2"/>
              <a:buChar char="l"/>
            </a:pPr>
            <a:r>
              <a:rPr lang="zh-CN" altLang="en-US" dirty="0"/>
              <a:t>符号主义</a:t>
            </a:r>
            <a:r>
              <a:rPr lang="en-US" altLang="zh-CN" dirty="0"/>
              <a:t>——</a:t>
            </a:r>
            <a:r>
              <a:rPr lang="zh-CN" altLang="en-US" dirty="0"/>
              <a:t>逻辑推理实现智能</a:t>
            </a:r>
          </a:p>
          <a:p>
            <a:pPr algn="just">
              <a:lnSpc>
                <a:spcPct val="150000"/>
              </a:lnSpc>
              <a:spcBef>
                <a:spcPts val="1200"/>
              </a:spcBef>
            </a:pPr>
            <a:r>
              <a:rPr lang="zh-CN" altLang="en-US" b="1" dirty="0"/>
              <a:t>代表事件</a:t>
            </a:r>
            <a:r>
              <a:rPr lang="zh-CN" altLang="en-US" dirty="0"/>
              <a:t>：麦卡洛克提出神经网络逻辑模型（</a:t>
            </a:r>
            <a:r>
              <a:rPr lang="en-US" altLang="zh-CN" dirty="0"/>
              <a:t>1943</a:t>
            </a:r>
            <a:r>
              <a:rPr lang="zh-CN" altLang="en-US" dirty="0"/>
              <a:t>年）</a:t>
            </a:r>
            <a:endParaRPr lang="en-US" altLang="zh-CN" dirty="0"/>
          </a:p>
          <a:p>
            <a:pPr algn="just">
              <a:lnSpc>
                <a:spcPct val="150000"/>
              </a:lnSpc>
              <a:spcBef>
                <a:spcPts val="1200"/>
              </a:spcBef>
            </a:pPr>
            <a:endParaRPr lang="zh-CN" altLang="en-US" dirty="0"/>
          </a:p>
        </p:txBody>
      </p:sp>
      <p:sp>
        <p:nvSpPr>
          <p:cNvPr id="4" name="文本框 3">
            <a:extLst>
              <a:ext uri="{FF2B5EF4-FFF2-40B4-BE49-F238E27FC236}">
                <a16:creationId xmlns:a16="http://schemas.microsoft.com/office/drawing/2014/main" id="{C4520507-B589-4F3F-A674-F787394CFCF3}"/>
              </a:ext>
            </a:extLst>
          </p:cNvPr>
          <p:cNvSpPr txBox="1"/>
          <p:nvPr/>
        </p:nvSpPr>
        <p:spPr>
          <a:xfrm>
            <a:off x="358016" y="820543"/>
            <a:ext cx="5594949" cy="400110"/>
          </a:xfrm>
          <a:prstGeom prst="rect">
            <a:avLst/>
          </a:prstGeom>
          <a:noFill/>
        </p:spPr>
        <p:txBody>
          <a:bodyPr wrap="square" rtlCol="0">
            <a:spAutoFit/>
          </a:bodyPr>
          <a:lstStyle/>
          <a:p>
            <a:pPr algn="just"/>
            <a:r>
              <a:rPr lang="zh-CN" altLang="zh-CN" sz="2000" b="1" dirty="0">
                <a:effectLst/>
                <a:latin typeface="+mn-ea"/>
                <a:cs typeface="Times New Roman" panose="02020603050405020304" pitchFamily="18" charset="0"/>
              </a:rPr>
              <a:t>一、人工智能的发展浪潮与经济增长</a:t>
            </a:r>
            <a:r>
              <a:rPr lang="zh-CN" altLang="zh-CN" sz="2000" dirty="0">
                <a:effectLst/>
                <a:latin typeface="+mn-ea"/>
              </a:rPr>
              <a:t> </a:t>
            </a:r>
            <a:endParaRPr lang="zh-CN" altLang="en-US" sz="2000" b="1" dirty="0">
              <a:latin typeface="+mn-ea"/>
            </a:endParaRPr>
          </a:p>
        </p:txBody>
      </p:sp>
      <p:sp>
        <p:nvSpPr>
          <p:cNvPr id="2" name="文本框 1">
            <a:extLst>
              <a:ext uri="{FF2B5EF4-FFF2-40B4-BE49-F238E27FC236}">
                <a16:creationId xmlns:a16="http://schemas.microsoft.com/office/drawing/2014/main" id="{029BE983-D00E-2822-5AEC-983CDEFF3E5B}"/>
              </a:ext>
            </a:extLst>
          </p:cNvPr>
          <p:cNvSpPr txBox="1"/>
          <p:nvPr/>
        </p:nvSpPr>
        <p:spPr>
          <a:xfrm>
            <a:off x="6210145" y="1299028"/>
            <a:ext cx="5689601" cy="3400931"/>
          </a:xfrm>
          <a:prstGeom prst="rect">
            <a:avLst/>
          </a:prstGeom>
          <a:noFill/>
          <a:ln w="19050">
            <a:solidFill>
              <a:schemeClr val="accent1"/>
            </a:solidFill>
            <a:prstDash val="dash"/>
          </a:ln>
        </p:spPr>
        <p:txBody>
          <a:bodyPr wrap="square" rtlCol="0">
            <a:spAutoFit/>
          </a:bodyPr>
          <a:lstStyle/>
          <a:p>
            <a:pPr algn="just">
              <a:spcBef>
                <a:spcPts val="600"/>
              </a:spcBef>
            </a:pPr>
            <a:r>
              <a:rPr lang="en-US" altLang="zh-CN" b="1" dirty="0"/>
              <a:t>2.</a:t>
            </a:r>
            <a:r>
              <a:rPr lang="zh-CN" altLang="en-US" b="1" dirty="0"/>
              <a:t> 人工智能的三次发展浪潮</a:t>
            </a:r>
          </a:p>
          <a:p>
            <a:pPr algn="just">
              <a:spcBef>
                <a:spcPts val="600"/>
              </a:spcBef>
            </a:pPr>
            <a:r>
              <a:rPr lang="zh-CN" altLang="en-US" b="1" dirty="0"/>
              <a:t>第一阶段（</a:t>
            </a:r>
            <a:r>
              <a:rPr lang="en-US" altLang="zh-CN" b="1" dirty="0"/>
              <a:t>1940s–1970s</a:t>
            </a:r>
            <a:r>
              <a:rPr lang="zh-CN" altLang="en-US" b="1" dirty="0"/>
              <a:t>）</a:t>
            </a:r>
            <a:r>
              <a:rPr lang="zh-CN" altLang="en-US" dirty="0"/>
              <a:t>：初步探索与逻辑推理</a:t>
            </a:r>
            <a:r>
              <a:rPr lang="en-US" altLang="zh-CN" dirty="0"/>
              <a:t>——</a:t>
            </a:r>
            <a:r>
              <a:rPr lang="zh-CN" altLang="en-US" dirty="0"/>
              <a:t>奠定</a:t>
            </a:r>
            <a:r>
              <a:rPr lang="en-US" altLang="zh-CN" dirty="0"/>
              <a:t>AI</a:t>
            </a:r>
            <a:r>
              <a:rPr lang="zh-CN" altLang="en-US" dirty="0"/>
              <a:t>研究基础</a:t>
            </a:r>
          </a:p>
          <a:p>
            <a:pPr algn="just">
              <a:spcBef>
                <a:spcPts val="600"/>
              </a:spcBef>
            </a:pPr>
            <a:r>
              <a:rPr lang="zh-CN" altLang="en-US" b="1" dirty="0"/>
              <a:t>第二阶段（</a:t>
            </a:r>
            <a:r>
              <a:rPr lang="en-US" altLang="zh-CN" b="1" dirty="0"/>
              <a:t>1980s–2000s</a:t>
            </a:r>
            <a:r>
              <a:rPr lang="zh-CN" altLang="en-US" b="1" dirty="0"/>
              <a:t>）</a:t>
            </a:r>
            <a:r>
              <a:rPr lang="zh-CN" altLang="en-US" dirty="0"/>
              <a:t>：专家系统低谷 → 神经网络复兴 → 实用化发展</a:t>
            </a:r>
          </a:p>
          <a:p>
            <a:pPr algn="just">
              <a:spcBef>
                <a:spcPts val="600"/>
              </a:spcBef>
            </a:pPr>
            <a:r>
              <a:rPr lang="zh-CN" altLang="en-US" b="1" dirty="0"/>
              <a:t>第三阶段（</a:t>
            </a:r>
            <a:r>
              <a:rPr lang="en-US" altLang="zh-CN" b="1" dirty="0"/>
              <a:t>2010s–</a:t>
            </a:r>
            <a:r>
              <a:rPr lang="zh-CN" altLang="en-US" b="1" dirty="0"/>
              <a:t>至今）</a:t>
            </a:r>
            <a:r>
              <a:rPr lang="zh-CN" altLang="en-US" dirty="0"/>
              <a:t>：深度学习与生成式</a:t>
            </a:r>
            <a:r>
              <a:rPr lang="en-US" altLang="zh-CN" dirty="0"/>
              <a:t>AI</a:t>
            </a:r>
            <a:r>
              <a:rPr lang="zh-CN" altLang="en-US" dirty="0"/>
              <a:t>革命</a:t>
            </a:r>
          </a:p>
          <a:p>
            <a:pPr marL="742950" lvl="1" indent="-285750" algn="just">
              <a:spcBef>
                <a:spcPts val="600"/>
              </a:spcBef>
              <a:buFont typeface="Wingdings" pitchFamily="2" charset="2"/>
              <a:buChar char="l"/>
            </a:pPr>
            <a:r>
              <a:rPr lang="en-US" altLang="zh-CN" dirty="0"/>
              <a:t>2012</a:t>
            </a:r>
            <a:r>
              <a:rPr lang="zh-CN" altLang="en-US" dirty="0"/>
              <a:t>年：</a:t>
            </a:r>
            <a:r>
              <a:rPr lang="en-US" altLang="zh-CN" dirty="0"/>
              <a:t>CNN</a:t>
            </a:r>
            <a:r>
              <a:rPr lang="zh-CN" altLang="en-US" dirty="0"/>
              <a:t>推动深度学习崛起</a:t>
            </a:r>
          </a:p>
          <a:p>
            <a:pPr marL="742950" lvl="1" indent="-285750" algn="just">
              <a:spcBef>
                <a:spcPts val="600"/>
              </a:spcBef>
              <a:buFont typeface="Wingdings" pitchFamily="2" charset="2"/>
              <a:buChar char="l"/>
            </a:pPr>
            <a:r>
              <a:rPr lang="en-US" altLang="zh-CN" dirty="0"/>
              <a:t>2016</a:t>
            </a:r>
            <a:r>
              <a:rPr lang="zh-CN" altLang="en-US" dirty="0"/>
              <a:t>年：</a:t>
            </a:r>
            <a:r>
              <a:rPr lang="en-US" altLang="zh-CN" dirty="0"/>
              <a:t>AlphaGo</a:t>
            </a:r>
            <a:r>
              <a:rPr lang="zh-CN" altLang="en-US" dirty="0"/>
              <a:t>与</a:t>
            </a:r>
            <a:r>
              <a:rPr lang="en-US" altLang="zh-CN" dirty="0"/>
              <a:t>Transformer</a:t>
            </a:r>
          </a:p>
          <a:p>
            <a:pPr marL="742950" lvl="1" indent="-285750" algn="just">
              <a:spcBef>
                <a:spcPts val="600"/>
              </a:spcBef>
              <a:buFont typeface="Wingdings" pitchFamily="2" charset="2"/>
              <a:buChar char="l"/>
            </a:pPr>
            <a:r>
              <a:rPr lang="en-US" altLang="zh-CN" dirty="0"/>
              <a:t>2022</a:t>
            </a:r>
            <a:r>
              <a:rPr lang="zh-CN" altLang="en-US" dirty="0"/>
              <a:t>年：</a:t>
            </a:r>
            <a:r>
              <a:rPr lang="en-US" altLang="zh-CN" dirty="0"/>
              <a:t>ChatGPT</a:t>
            </a:r>
            <a:r>
              <a:rPr lang="zh-CN" altLang="en-US" dirty="0"/>
              <a:t>引爆生成式</a:t>
            </a:r>
            <a:r>
              <a:rPr lang="en-US" altLang="zh-CN" dirty="0"/>
              <a:t>AI</a:t>
            </a:r>
          </a:p>
          <a:p>
            <a:pPr marL="742950" lvl="1" indent="-285750" algn="just">
              <a:spcBef>
                <a:spcPts val="600"/>
              </a:spcBef>
              <a:buFont typeface="Wingdings" pitchFamily="2" charset="2"/>
              <a:buChar char="l"/>
            </a:pPr>
            <a:r>
              <a:rPr lang="en-US" altLang="zh-CN" dirty="0"/>
              <a:t>2024</a:t>
            </a:r>
            <a:r>
              <a:rPr lang="zh-CN" altLang="en-US" dirty="0"/>
              <a:t>年：</a:t>
            </a:r>
            <a:r>
              <a:rPr lang="en-US" altLang="zh-CN" dirty="0"/>
              <a:t>DeepSeek V2</a:t>
            </a:r>
            <a:r>
              <a:rPr lang="zh-CN" altLang="en-US" dirty="0"/>
              <a:t>推动</a:t>
            </a:r>
            <a:r>
              <a:rPr lang="en-US" altLang="zh-CN" dirty="0"/>
              <a:t>AI</a:t>
            </a:r>
            <a:r>
              <a:rPr lang="zh-CN" altLang="en-US" dirty="0"/>
              <a:t>普惠化</a:t>
            </a:r>
          </a:p>
        </p:txBody>
      </p:sp>
      <p:sp>
        <p:nvSpPr>
          <p:cNvPr id="5" name="文本框 4">
            <a:extLst>
              <a:ext uri="{FF2B5EF4-FFF2-40B4-BE49-F238E27FC236}">
                <a16:creationId xmlns:a16="http://schemas.microsoft.com/office/drawing/2014/main" id="{66F0C6D3-C997-3B95-05C8-A072B57E9C40}"/>
              </a:ext>
            </a:extLst>
          </p:cNvPr>
          <p:cNvSpPr txBox="1"/>
          <p:nvPr/>
        </p:nvSpPr>
        <p:spPr>
          <a:xfrm>
            <a:off x="311032" y="4834696"/>
            <a:ext cx="11588714" cy="1725729"/>
          </a:xfrm>
          <a:prstGeom prst="rect">
            <a:avLst/>
          </a:prstGeom>
          <a:noFill/>
          <a:ln w="19050">
            <a:solidFill>
              <a:schemeClr val="accent1"/>
            </a:solidFill>
            <a:prstDash val="dash"/>
          </a:ln>
        </p:spPr>
        <p:txBody>
          <a:bodyPr wrap="square" rtlCol="0">
            <a:spAutoFit/>
          </a:bodyPr>
          <a:lstStyle/>
          <a:p>
            <a:pPr algn="just">
              <a:lnSpc>
                <a:spcPct val="120000"/>
              </a:lnSpc>
            </a:pPr>
            <a:r>
              <a:rPr lang="en-US" altLang="zh-CN" b="1" dirty="0"/>
              <a:t>3.</a:t>
            </a:r>
            <a:r>
              <a:rPr lang="zh-CN" altLang="en-US" b="1" dirty="0"/>
              <a:t> 人工智能推动经济增长的新动力</a:t>
            </a:r>
          </a:p>
          <a:p>
            <a:pPr algn="just">
              <a:lnSpc>
                <a:spcPct val="120000"/>
              </a:lnSpc>
            </a:pPr>
            <a:r>
              <a:rPr lang="zh-CN" altLang="en-US" b="1" dirty="0"/>
              <a:t>技术融合</a:t>
            </a:r>
            <a:r>
              <a:rPr lang="zh-CN" altLang="en-US" dirty="0"/>
              <a:t>：大数据、云计算、物联网协同驱动</a:t>
            </a:r>
          </a:p>
          <a:p>
            <a:pPr algn="just">
              <a:lnSpc>
                <a:spcPct val="120000"/>
              </a:lnSpc>
            </a:pPr>
            <a:r>
              <a:rPr lang="zh-CN" altLang="en-US" b="1" dirty="0"/>
              <a:t>产业变革</a:t>
            </a:r>
            <a:r>
              <a:rPr lang="zh-CN" altLang="en-US" dirty="0"/>
              <a:t>：从研发→制造→服务全面渗透</a:t>
            </a:r>
          </a:p>
          <a:p>
            <a:pPr algn="just">
              <a:lnSpc>
                <a:spcPct val="120000"/>
              </a:lnSpc>
            </a:pPr>
            <a:r>
              <a:rPr lang="zh-CN" altLang="en-US" b="1" dirty="0"/>
              <a:t>数字劳动力崛起</a:t>
            </a:r>
            <a:r>
              <a:rPr lang="zh-CN" altLang="en-US" dirty="0"/>
              <a:t>：</a:t>
            </a:r>
            <a:r>
              <a:rPr lang="en-US" altLang="zh-CN" dirty="0"/>
              <a:t>AI Agent</a:t>
            </a:r>
            <a:r>
              <a:rPr lang="zh-CN" altLang="en-US" dirty="0"/>
              <a:t>替代重复性岗位</a:t>
            </a:r>
          </a:p>
          <a:p>
            <a:pPr algn="just">
              <a:lnSpc>
                <a:spcPct val="120000"/>
              </a:lnSpc>
            </a:pPr>
            <a:r>
              <a:rPr lang="zh-CN" altLang="en-US" b="1" dirty="0"/>
              <a:t>经济增长效应</a:t>
            </a:r>
            <a:r>
              <a:rPr lang="zh-CN" altLang="en-US" dirty="0"/>
              <a:t>：降低生产成本、提高劳动生产率、激发创新与新产业增长</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8156632" cy="441325"/>
          </a:xfrm>
        </p:spPr>
        <p:txBody>
          <a:bodyPr/>
          <a:lstStyle/>
          <a:p>
            <a:r>
              <a:rPr lang="zh-CN" altLang="en-US" dirty="0">
                <a:solidFill>
                  <a:schemeClr val="accent1"/>
                </a:solidFill>
              </a:rPr>
              <a:t>第一节 人工智能发展影响经济增长的内在逻辑</a:t>
            </a:r>
          </a:p>
        </p:txBody>
      </p:sp>
      <p:sp>
        <p:nvSpPr>
          <p:cNvPr id="4" name="文本框 3">
            <a:extLst>
              <a:ext uri="{FF2B5EF4-FFF2-40B4-BE49-F238E27FC236}">
                <a16:creationId xmlns:a16="http://schemas.microsoft.com/office/drawing/2014/main" id="{C4520507-B589-4F3F-A674-F787394CFCF3}"/>
              </a:ext>
            </a:extLst>
          </p:cNvPr>
          <p:cNvSpPr txBox="1"/>
          <p:nvPr/>
        </p:nvSpPr>
        <p:spPr>
          <a:xfrm>
            <a:off x="335438" y="834321"/>
            <a:ext cx="5594949" cy="400110"/>
          </a:xfrm>
          <a:prstGeom prst="rect">
            <a:avLst/>
          </a:prstGeom>
          <a:noFill/>
        </p:spPr>
        <p:txBody>
          <a:bodyPr wrap="square" rtlCol="0">
            <a:spAutoFit/>
          </a:bodyPr>
          <a:lstStyle/>
          <a:p>
            <a:pPr algn="just"/>
            <a:r>
              <a:rPr lang="zh-CN" altLang="en-US" sz="2000" b="1" dirty="0">
                <a:latin typeface="+mn-ea"/>
                <a:cs typeface="Times New Roman" panose="02020603050405020304" pitchFamily="18" charset="0"/>
              </a:rPr>
              <a:t>生产率悖论</a:t>
            </a:r>
            <a:endParaRPr lang="zh-CN" altLang="en-US" sz="2000" b="1" dirty="0">
              <a:latin typeface="+mn-ea"/>
            </a:endParaRPr>
          </a:p>
        </p:txBody>
      </p:sp>
      <p:sp>
        <p:nvSpPr>
          <p:cNvPr id="6" name="文本框 5">
            <a:extLst>
              <a:ext uri="{FF2B5EF4-FFF2-40B4-BE49-F238E27FC236}">
                <a16:creationId xmlns:a16="http://schemas.microsoft.com/office/drawing/2014/main" id="{888F8061-AE84-E9E3-1794-AEABB056EC94}"/>
              </a:ext>
            </a:extLst>
          </p:cNvPr>
          <p:cNvSpPr txBox="1"/>
          <p:nvPr/>
        </p:nvSpPr>
        <p:spPr>
          <a:xfrm>
            <a:off x="423333" y="1274097"/>
            <a:ext cx="11345333" cy="1289905"/>
          </a:xfrm>
          <a:prstGeom prst="rect">
            <a:avLst/>
          </a:prstGeom>
          <a:noFill/>
        </p:spPr>
        <p:txBody>
          <a:bodyPr wrap="square" rtlCol="0">
            <a:spAutoFit/>
          </a:bodyPr>
          <a:lstStyle/>
          <a:p>
            <a:pPr marL="285750" indent="-285750" algn="just">
              <a:lnSpc>
                <a:spcPct val="150000"/>
              </a:lnSpc>
              <a:buFont typeface="Wingdings" pitchFamily="2" charset="2"/>
              <a:buChar char="Ø"/>
            </a:pPr>
            <a:r>
              <a:rPr lang="zh-CN" altLang="en-US" sz="1800" b="1" dirty="0">
                <a:effectLst/>
                <a:latin typeface="+mn-ea"/>
                <a:cs typeface="Times New Roman" panose="02020603050405020304" pitchFamily="18" charset="0"/>
              </a:rPr>
              <a:t>定义：</a:t>
            </a:r>
            <a:r>
              <a:rPr lang="zh-CN" altLang="zh-CN" sz="1800" dirty="0">
                <a:effectLst/>
                <a:latin typeface="+mn-ea"/>
                <a:cs typeface="Times New Roman" panose="02020603050405020304" pitchFamily="18" charset="0"/>
              </a:rPr>
              <a:t>在新技术（如计算机、信息技术或人工智能）快速发展并广泛应用的背景下，理论上应显著提升生产率，但</a:t>
            </a:r>
            <a:r>
              <a:rPr lang="zh-CN" altLang="zh-CN" sz="1800" b="1" dirty="0">
                <a:effectLst/>
                <a:latin typeface="+mn-ea"/>
                <a:cs typeface="Times New Roman" panose="02020603050405020304" pitchFamily="18" charset="0"/>
              </a:rPr>
              <a:t>现实中可测度的宏观生产率增长却未同步出现甚至持续放缓</a:t>
            </a:r>
            <a:r>
              <a:rPr lang="zh-CN" altLang="zh-CN" sz="1800" dirty="0">
                <a:effectLst/>
                <a:latin typeface="+mn-ea"/>
                <a:cs typeface="Times New Roman" panose="02020603050405020304" pitchFamily="18" charset="0"/>
              </a:rPr>
              <a:t>的现象。这一</a:t>
            </a:r>
            <a:r>
              <a:rPr lang="en-US" altLang="zh-CN" sz="1800" dirty="0">
                <a:effectLst/>
                <a:latin typeface="+mn-ea"/>
                <a:cs typeface="Times New Roman" panose="02020603050405020304" pitchFamily="18" charset="0"/>
              </a:rPr>
              <a:t>“</a:t>
            </a:r>
            <a:r>
              <a:rPr lang="zh-CN" altLang="zh-CN" sz="1800" dirty="0">
                <a:effectLst/>
                <a:latin typeface="+mn-ea"/>
                <a:cs typeface="Times New Roman" panose="02020603050405020304" pitchFamily="18" charset="0"/>
              </a:rPr>
              <a:t>技术热、数据冷</a:t>
            </a:r>
            <a:r>
              <a:rPr lang="en-US" altLang="zh-CN" sz="1800" dirty="0">
                <a:effectLst/>
                <a:latin typeface="+mn-ea"/>
                <a:cs typeface="Times New Roman" panose="02020603050405020304" pitchFamily="18" charset="0"/>
              </a:rPr>
              <a:t>”</a:t>
            </a:r>
            <a:r>
              <a:rPr lang="zh-CN" altLang="zh-CN" sz="1800" dirty="0">
                <a:effectLst/>
                <a:latin typeface="+mn-ea"/>
                <a:cs typeface="Times New Roman" panose="02020603050405020304" pitchFamily="18" charset="0"/>
              </a:rPr>
              <a:t>的反差被称为生产率悖论。</a:t>
            </a:r>
            <a:r>
              <a:rPr lang="zh-CN" altLang="zh-CN" dirty="0">
                <a:effectLst/>
                <a:latin typeface="+mn-ea"/>
              </a:rPr>
              <a:t> </a:t>
            </a:r>
            <a:endParaRPr kumimoji="1" lang="zh-CN" altLang="en-US" dirty="0">
              <a:latin typeface="+mn-ea"/>
            </a:endParaRPr>
          </a:p>
        </p:txBody>
      </p:sp>
      <p:pic>
        <p:nvPicPr>
          <p:cNvPr id="7" name="图片 6">
            <a:extLst>
              <a:ext uri="{FF2B5EF4-FFF2-40B4-BE49-F238E27FC236}">
                <a16:creationId xmlns:a16="http://schemas.microsoft.com/office/drawing/2014/main" id="{A07A3C46-AC56-F4F3-A92C-061E9A66DF8D}"/>
              </a:ext>
            </a:extLst>
          </p:cNvPr>
          <p:cNvPicPr>
            <a:picLocks noChangeAspect="1"/>
          </p:cNvPicPr>
          <p:nvPr/>
        </p:nvPicPr>
        <p:blipFill>
          <a:blip r:embed="rId4"/>
          <a:stretch>
            <a:fillRect/>
          </a:stretch>
        </p:blipFill>
        <p:spPr>
          <a:xfrm>
            <a:off x="335438" y="2701565"/>
            <a:ext cx="8997405" cy="3677438"/>
          </a:xfrm>
          <a:prstGeom prst="rect">
            <a:avLst/>
          </a:prstGeom>
        </p:spPr>
      </p:pic>
      <p:sp>
        <p:nvSpPr>
          <p:cNvPr id="9" name="云形 8">
            <a:extLst>
              <a:ext uri="{FF2B5EF4-FFF2-40B4-BE49-F238E27FC236}">
                <a16:creationId xmlns:a16="http://schemas.microsoft.com/office/drawing/2014/main" id="{82F00627-2970-A363-F7D3-29D52835EA62}"/>
              </a:ext>
            </a:extLst>
          </p:cNvPr>
          <p:cNvSpPr/>
          <p:nvPr/>
        </p:nvSpPr>
        <p:spPr>
          <a:xfrm>
            <a:off x="9367630" y="3340088"/>
            <a:ext cx="2652998" cy="1922682"/>
          </a:xfrm>
          <a:prstGeom prst="cloud">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b="1" dirty="0"/>
              <a:t>为何会出现生产率悖论呢？</a:t>
            </a:r>
          </a:p>
        </p:txBody>
      </p:sp>
    </p:spTree>
    <p:custDataLst>
      <p:tags r:id="rId1"/>
    </p:custDataLst>
    <p:extLst>
      <p:ext uri="{BB962C8B-B14F-4D97-AF65-F5344CB8AC3E}">
        <p14:creationId xmlns:p14="http://schemas.microsoft.com/office/powerpoint/2010/main" val="130263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0.612244897959188,&quot;FooterHeight&quot;:10.0,&quot;SideMargin&quot;:6.4,&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ISLIDE.ICON" val="#46247;"/>
</p:tagLst>
</file>

<file path=ppt/tags/tag108.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ISLIDE.ICON" val="#46247;"/>
</p:tagLst>
</file>

<file path=ppt/tags/tag118.xml><?xml version="1.0" encoding="utf-8"?>
<p:tagLst xmlns:a="http://schemas.openxmlformats.org/drawingml/2006/main" xmlns:r="http://schemas.openxmlformats.org/officeDocument/2006/relationships" xmlns:p="http://schemas.openxmlformats.org/presentationml/2006/main">
  <p:tag name="ISLIDE.ICON" val="#46247;"/>
</p:tagLst>
</file>

<file path=ppt/tags/tag119.xml><?xml version="1.0" encoding="utf-8"?>
<p:tagLst xmlns:a="http://schemas.openxmlformats.org/drawingml/2006/main" xmlns:r="http://schemas.openxmlformats.org/officeDocument/2006/relationships" xmlns:p="http://schemas.openxmlformats.org/presentationml/2006/main">
  <p:tag name="ISLIDE.ICON" val="#46247;"/>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0.xml><?xml version="1.0" encoding="utf-8"?>
<p:tagLst xmlns:a="http://schemas.openxmlformats.org/drawingml/2006/main" xmlns:r="http://schemas.openxmlformats.org/officeDocument/2006/relationships" xmlns:p="http://schemas.openxmlformats.org/presentationml/2006/main">
  <p:tag name="ISLIDE.ICON" val="#46247;"/>
</p:tagLst>
</file>

<file path=ppt/tags/tag121.xml><?xml version="1.0" encoding="utf-8"?>
<p:tagLst xmlns:a="http://schemas.openxmlformats.org/drawingml/2006/main" xmlns:r="http://schemas.openxmlformats.org/officeDocument/2006/relationships" xmlns:p="http://schemas.openxmlformats.org/presentationml/2006/main">
  <p:tag name="ISLIDE.ICON" val="#46247;"/>
</p:tagLst>
</file>

<file path=ppt/tags/tag122.xml><?xml version="1.0" encoding="utf-8"?>
<p:tagLst xmlns:a="http://schemas.openxmlformats.org/drawingml/2006/main" xmlns:r="http://schemas.openxmlformats.org/officeDocument/2006/relationships" xmlns:p="http://schemas.openxmlformats.org/presentationml/2006/main">
  <p:tag name="ISLIDE.ICON" val="#46247;"/>
</p:tagLst>
</file>

<file path=ppt/tags/tag123.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ISLIDE.ICON" val="#46247;"/>
</p:tagLst>
</file>

<file path=ppt/tags/tag141.xml><?xml version="1.0" encoding="utf-8"?>
<p:tagLst xmlns:a="http://schemas.openxmlformats.org/drawingml/2006/main" xmlns:r="http://schemas.openxmlformats.org/officeDocument/2006/relationships" xmlns:p="http://schemas.openxmlformats.org/presentationml/2006/main">
  <p:tag name="ISLIDE.ICON" val="#46247;"/>
</p:tagLst>
</file>

<file path=ppt/tags/tag142.xml><?xml version="1.0" encoding="utf-8"?>
<p:tagLst xmlns:a="http://schemas.openxmlformats.org/drawingml/2006/main" xmlns:r="http://schemas.openxmlformats.org/officeDocument/2006/relationships" xmlns:p="http://schemas.openxmlformats.org/presentationml/2006/main">
  <p:tag name="ISLIDE.ICON" val="#46247;"/>
</p:tagLst>
</file>

<file path=ppt/tags/tag143.xml><?xml version="1.0" encoding="utf-8"?>
<p:tagLst xmlns:a="http://schemas.openxmlformats.org/drawingml/2006/main" xmlns:r="http://schemas.openxmlformats.org/officeDocument/2006/relationships" xmlns:p="http://schemas.openxmlformats.org/presentationml/2006/main">
  <p:tag name="ISLIDE.ICON" val="#46247;"/>
</p:tagLst>
</file>

<file path=ppt/tags/tag144.xml><?xml version="1.0" encoding="utf-8"?>
<p:tagLst xmlns:a="http://schemas.openxmlformats.org/drawingml/2006/main" xmlns:r="http://schemas.openxmlformats.org/officeDocument/2006/relationships" xmlns:p="http://schemas.openxmlformats.org/presentationml/2006/main">
  <p:tag name="ISLIDE.ICON" val="#46247;"/>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8.xml><?xml version="1.0" encoding="utf-8"?>
<p:tagLst xmlns:a="http://schemas.openxmlformats.org/drawingml/2006/main" xmlns:r="http://schemas.openxmlformats.org/officeDocument/2006/relationships" xmlns:p="http://schemas.openxmlformats.org/presentationml/2006/main">
  <p:tag name="ISLIDE.ICON" val="#46247;"/>
</p:tagLst>
</file>

<file path=ppt/tags/tag19.xml><?xml version="1.0" encoding="utf-8"?>
<p:tagLst xmlns:a="http://schemas.openxmlformats.org/drawingml/2006/main" xmlns:r="http://schemas.openxmlformats.org/officeDocument/2006/relationships" xmlns:p="http://schemas.openxmlformats.org/presentationml/2006/main">
  <p:tag name="ISLIDE.ICON" val="#46247;"/>
</p:tagLst>
</file>

<file path=ppt/tags/tag2.xml><?xml version="1.0" encoding="utf-8"?>
<p:tagLst xmlns:a="http://schemas.openxmlformats.org/drawingml/2006/main" xmlns:r="http://schemas.openxmlformats.org/officeDocument/2006/relationships" xmlns:p="http://schemas.openxmlformats.org/presentationml/2006/main">
  <p:tag name="ISLIDE.ICON" val="#46247;"/>
</p:tagLst>
</file>

<file path=ppt/tags/tag20.xml><?xml version="1.0" encoding="utf-8"?>
<p:tagLst xmlns:a="http://schemas.openxmlformats.org/drawingml/2006/main" xmlns:r="http://schemas.openxmlformats.org/officeDocument/2006/relationships" xmlns:p="http://schemas.openxmlformats.org/presentationml/2006/main">
  <p:tag name="ISLIDE.ICON" val="#46247;"/>
</p:tagLst>
</file>

<file path=ppt/tags/tag21.xml><?xml version="1.0" encoding="utf-8"?>
<p:tagLst xmlns:a="http://schemas.openxmlformats.org/drawingml/2006/main" xmlns:r="http://schemas.openxmlformats.org/officeDocument/2006/relationships" xmlns:p="http://schemas.openxmlformats.org/presentationml/2006/main">
  <p:tag name="ISLIDE.ICON" val="#46247;"/>
</p:tagLst>
</file>

<file path=ppt/tags/tag22.xml><?xml version="1.0" encoding="utf-8"?>
<p:tagLst xmlns:a="http://schemas.openxmlformats.org/drawingml/2006/main" xmlns:r="http://schemas.openxmlformats.org/officeDocument/2006/relationships" xmlns:p="http://schemas.openxmlformats.org/presentationml/2006/main">
  <p:tag name="ISLIDE.ICON" val="#46247;"/>
</p:tagLst>
</file>

<file path=ppt/tags/tag23.xml><?xml version="1.0" encoding="utf-8"?>
<p:tagLst xmlns:a="http://schemas.openxmlformats.org/drawingml/2006/main" xmlns:r="http://schemas.openxmlformats.org/officeDocument/2006/relationships" xmlns:p="http://schemas.openxmlformats.org/presentationml/2006/main">
  <p:tag name="ISLIDE.ICON" val="#46247;"/>
</p:tagLst>
</file>

<file path=ppt/tags/tag24.xml><?xml version="1.0" encoding="utf-8"?>
<p:tagLst xmlns:a="http://schemas.openxmlformats.org/drawingml/2006/main" xmlns:r="http://schemas.openxmlformats.org/officeDocument/2006/relationships" xmlns:p="http://schemas.openxmlformats.org/presentationml/2006/main">
  <p:tag name="ISLIDE.ICON" val="#46247;"/>
</p:tagLst>
</file>

<file path=ppt/tags/tag25.xml><?xml version="1.0" encoding="utf-8"?>
<p:tagLst xmlns:a="http://schemas.openxmlformats.org/drawingml/2006/main" xmlns:r="http://schemas.openxmlformats.org/officeDocument/2006/relationships" xmlns:p="http://schemas.openxmlformats.org/presentationml/2006/main">
  <p:tag name="ISLIDE.ICON" val="#46247;"/>
</p:tagLst>
</file>

<file path=ppt/tags/tag26.xml><?xml version="1.0" encoding="utf-8"?>
<p:tagLst xmlns:a="http://schemas.openxmlformats.org/drawingml/2006/main" xmlns:r="http://schemas.openxmlformats.org/officeDocument/2006/relationships" xmlns:p="http://schemas.openxmlformats.org/presentationml/2006/main">
  <p:tag name="ISLIDE.ICON" val="#46247;"/>
</p:tagLst>
</file>

<file path=ppt/tags/tag27.xml><?xml version="1.0" encoding="utf-8"?>
<p:tagLst xmlns:a="http://schemas.openxmlformats.org/drawingml/2006/main" xmlns:r="http://schemas.openxmlformats.org/officeDocument/2006/relationships" xmlns:p="http://schemas.openxmlformats.org/presentationml/2006/main">
  <p:tag name="ISLIDE.ICON" val="#46247;"/>
</p:tagLst>
</file>

<file path=ppt/tags/tag28.xml><?xml version="1.0" encoding="utf-8"?>
<p:tagLst xmlns:a="http://schemas.openxmlformats.org/drawingml/2006/main" xmlns:r="http://schemas.openxmlformats.org/officeDocument/2006/relationships" xmlns:p="http://schemas.openxmlformats.org/presentationml/2006/main">
  <p:tag name="ISLIDE.ICON" val="#46247;"/>
</p:tagLst>
</file>

<file path=ppt/tags/tag29.xml><?xml version="1.0" encoding="utf-8"?>
<p:tagLst xmlns:a="http://schemas.openxmlformats.org/drawingml/2006/main" xmlns:r="http://schemas.openxmlformats.org/officeDocument/2006/relationships" xmlns:p="http://schemas.openxmlformats.org/presentationml/2006/main">
  <p:tag name="ISLIDE.ICON" val="#46247;"/>
</p:tagLst>
</file>

<file path=ppt/tags/tag3.xml><?xml version="1.0" encoding="utf-8"?>
<p:tagLst xmlns:a="http://schemas.openxmlformats.org/drawingml/2006/main" xmlns:r="http://schemas.openxmlformats.org/officeDocument/2006/relationships" xmlns:p="http://schemas.openxmlformats.org/presentationml/2006/main">
  <p:tag name="RAINPROBLEM" val="Polling"/>
  <p:tag name="PROBLEMSCORE" val="0"/>
</p:tagLst>
</file>

<file path=ppt/tags/tag30.xml><?xml version="1.0" encoding="utf-8"?>
<p:tagLst xmlns:a="http://schemas.openxmlformats.org/drawingml/2006/main" xmlns:r="http://schemas.openxmlformats.org/officeDocument/2006/relationships" xmlns:p="http://schemas.openxmlformats.org/presentationml/2006/main">
  <p:tag name="ISLIDE.ICON" val="#46247;"/>
</p:tagLst>
</file>

<file path=ppt/tags/tag31.xml><?xml version="1.0" encoding="utf-8"?>
<p:tagLst xmlns:a="http://schemas.openxmlformats.org/drawingml/2006/main" xmlns:r="http://schemas.openxmlformats.org/officeDocument/2006/relationships" xmlns:p="http://schemas.openxmlformats.org/presentationml/2006/main">
  <p:tag name="ISLIDE.ICON" val="#46247;"/>
</p:tagLst>
</file>

<file path=ppt/tags/tag32.xml><?xml version="1.0" encoding="utf-8"?>
<p:tagLst xmlns:a="http://schemas.openxmlformats.org/drawingml/2006/main" xmlns:r="http://schemas.openxmlformats.org/officeDocument/2006/relationships" xmlns:p="http://schemas.openxmlformats.org/presentationml/2006/main">
  <p:tag name="ISLIDE.ICON" val="#46247;"/>
</p:tagLst>
</file>

<file path=ppt/tags/tag33.xml><?xml version="1.0" encoding="utf-8"?>
<p:tagLst xmlns:a="http://schemas.openxmlformats.org/drawingml/2006/main" xmlns:r="http://schemas.openxmlformats.org/officeDocument/2006/relationships" xmlns:p="http://schemas.openxmlformats.org/presentationml/2006/main">
  <p:tag name="ISLIDE.ICON" val="#46247;"/>
</p:tagLst>
</file>

<file path=ppt/tags/tag34.xml><?xml version="1.0" encoding="utf-8"?>
<p:tagLst xmlns:a="http://schemas.openxmlformats.org/drawingml/2006/main" xmlns:r="http://schemas.openxmlformats.org/officeDocument/2006/relationships" xmlns:p="http://schemas.openxmlformats.org/presentationml/2006/main">
  <p:tag name="ISLIDE.ICON" val="#46247;"/>
</p:tagLst>
</file>

<file path=ppt/tags/tag35.xml><?xml version="1.0" encoding="utf-8"?>
<p:tagLst xmlns:a="http://schemas.openxmlformats.org/drawingml/2006/main" xmlns:r="http://schemas.openxmlformats.org/officeDocument/2006/relationships" xmlns:p="http://schemas.openxmlformats.org/presentationml/2006/main">
  <p:tag name="ISLIDE.ICON" val="#46247;"/>
</p:tagLst>
</file>

<file path=ppt/tags/tag36.xml><?xml version="1.0" encoding="utf-8"?>
<p:tagLst xmlns:a="http://schemas.openxmlformats.org/drawingml/2006/main" xmlns:r="http://schemas.openxmlformats.org/officeDocument/2006/relationships" xmlns:p="http://schemas.openxmlformats.org/presentationml/2006/main">
  <p:tag name="ISLIDE.ICON" val="#46247;"/>
</p:tagLst>
</file>

<file path=ppt/tags/tag37.xml><?xml version="1.0" encoding="utf-8"?>
<p:tagLst xmlns:a="http://schemas.openxmlformats.org/drawingml/2006/main" xmlns:r="http://schemas.openxmlformats.org/officeDocument/2006/relationships" xmlns:p="http://schemas.openxmlformats.org/presentationml/2006/main">
  <p:tag name="ISLIDE.ICON" val="#46247;"/>
</p:tagLst>
</file>

<file path=ppt/tags/tag38.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ISLIDE.ICON" val="#46247;"/>
</p:tagLst>
</file>

<file path=ppt/tags/tag69.xml><?xml version="1.0" encoding="utf-8"?>
<p:tagLst xmlns:a="http://schemas.openxmlformats.org/drawingml/2006/main" xmlns:r="http://schemas.openxmlformats.org/officeDocument/2006/relationships" xmlns:p="http://schemas.openxmlformats.org/presentationml/2006/main">
  <p:tag name="ISLIDE.ICON" val="#46247;"/>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ISLIDE.ICON" val="#46247;"/>
</p:tagLst>
</file>

<file path=ppt/tags/tag71.xml><?xml version="1.0" encoding="utf-8"?>
<p:tagLst xmlns:a="http://schemas.openxmlformats.org/drawingml/2006/main" xmlns:r="http://schemas.openxmlformats.org/officeDocument/2006/relationships" xmlns:p="http://schemas.openxmlformats.org/presentationml/2006/main">
  <p:tag name="ISLIDE.ICON" val="#46247;"/>
</p:tagLst>
</file>

<file path=ppt/tags/tag72.xml><?xml version="1.0" encoding="utf-8"?>
<p:tagLst xmlns:a="http://schemas.openxmlformats.org/drawingml/2006/main" xmlns:r="http://schemas.openxmlformats.org/officeDocument/2006/relationships" xmlns:p="http://schemas.openxmlformats.org/presentationml/2006/main">
  <p:tag name="ISLIDE.ICON" val="#46247;"/>
</p:tagLst>
</file>

<file path=ppt/tags/tag73.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5400">
          <a:solidFill>
            <a:schemeClr val="accent1"/>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2197</TotalTime>
  <Words>6925</Words>
  <Application>Microsoft Office PowerPoint</Application>
  <PresentationFormat>宽屏</PresentationFormat>
  <Paragraphs>606</Paragraphs>
  <Slides>61</Slides>
  <Notes>45</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61</vt:i4>
      </vt:variant>
    </vt:vector>
  </HeadingPairs>
  <TitlesOfParts>
    <vt:vector size="78" baseType="lpstr">
      <vt:lpstr>等线</vt:lpstr>
      <vt:lpstr>Microsoft Yahei</vt:lpstr>
      <vt:lpstr>Microsoft Yahei</vt:lpstr>
      <vt:lpstr>Microsoft Yahei</vt:lpstr>
      <vt:lpstr>Arial</vt:lpstr>
      <vt:lpstr>Calibri</vt:lpstr>
      <vt:lpstr>Calibri Light</vt:lpstr>
      <vt:lpstr>Cambria Math</vt:lpstr>
      <vt:lpstr>Times New Roman</vt:lpstr>
      <vt:lpstr>Wingdings</vt:lpstr>
      <vt:lpstr>Office 主题​​</vt:lpstr>
      <vt:lpstr>2_Office 主题​​</vt:lpstr>
      <vt:lpstr>1_Office 主题​​</vt:lpstr>
      <vt:lpstr>自定义设计方案</vt:lpstr>
      <vt:lpstr>Office Theme</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shili wang</dc:creator>
  <cp:lastModifiedBy>晟明 胡</cp:lastModifiedBy>
  <cp:revision>606</cp:revision>
  <dcterms:created xsi:type="dcterms:W3CDTF">2020-04-16T03:52:00Z</dcterms:created>
  <dcterms:modified xsi:type="dcterms:W3CDTF">2025-11-03T14:57:59Z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467E6A05723B40759C32EE8CB85AF8BE</vt:lpwstr>
  </property>
</Properties>
</file>